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2"/>
  </p:notesMasterIdLst>
  <p:sldIdLst>
    <p:sldId id="256" r:id="rId2"/>
    <p:sldId id="284" r:id="rId3"/>
    <p:sldId id="301" r:id="rId4"/>
    <p:sldId id="323" r:id="rId5"/>
    <p:sldId id="335" r:id="rId6"/>
    <p:sldId id="339" r:id="rId7"/>
    <p:sldId id="276" r:id="rId8"/>
    <p:sldId id="257" r:id="rId9"/>
    <p:sldId id="302" r:id="rId10"/>
    <p:sldId id="303" r:id="rId11"/>
    <p:sldId id="313" r:id="rId12"/>
    <p:sldId id="277" r:id="rId13"/>
    <p:sldId id="280" r:id="rId14"/>
    <p:sldId id="333" r:id="rId15"/>
    <p:sldId id="331" r:id="rId16"/>
    <p:sldId id="332" r:id="rId17"/>
    <p:sldId id="316" r:id="rId18"/>
    <p:sldId id="322" r:id="rId19"/>
    <p:sldId id="317" r:id="rId20"/>
    <p:sldId id="324" r:id="rId21"/>
    <p:sldId id="273" r:id="rId22"/>
    <p:sldId id="279" r:id="rId23"/>
    <p:sldId id="283" r:id="rId24"/>
    <p:sldId id="285" r:id="rId25"/>
    <p:sldId id="326" r:id="rId26"/>
    <p:sldId id="286" r:id="rId27"/>
    <p:sldId id="287" r:id="rId28"/>
    <p:sldId id="319" r:id="rId29"/>
    <p:sldId id="325" r:id="rId30"/>
    <p:sldId id="320" r:id="rId31"/>
    <p:sldId id="304" r:id="rId32"/>
    <p:sldId id="338" r:id="rId33"/>
    <p:sldId id="305" r:id="rId34"/>
    <p:sldId id="336" r:id="rId35"/>
    <p:sldId id="337" r:id="rId36"/>
    <p:sldId id="310" r:id="rId37"/>
    <p:sldId id="289" r:id="rId38"/>
    <p:sldId id="327" r:id="rId39"/>
    <p:sldId id="328" r:id="rId40"/>
    <p:sldId id="329" r:id="rId41"/>
    <p:sldId id="330" r:id="rId42"/>
    <p:sldId id="314" r:id="rId43"/>
    <p:sldId id="315" r:id="rId44"/>
    <p:sldId id="275" r:id="rId45"/>
    <p:sldId id="281" r:id="rId46"/>
    <p:sldId id="293" r:id="rId47"/>
    <p:sldId id="292" r:id="rId48"/>
    <p:sldId id="294" r:id="rId49"/>
    <p:sldId id="291" r:id="rId50"/>
    <p:sldId id="295" r:id="rId51"/>
    <p:sldId id="296" r:id="rId52"/>
    <p:sldId id="297" r:id="rId53"/>
    <p:sldId id="298" r:id="rId54"/>
    <p:sldId id="299" r:id="rId55"/>
    <p:sldId id="340" r:id="rId56"/>
    <p:sldId id="341" r:id="rId57"/>
    <p:sldId id="290" r:id="rId58"/>
    <p:sldId id="318" r:id="rId59"/>
    <p:sldId id="306" r:id="rId60"/>
    <p:sldId id="307" r:id="rId61"/>
    <p:sldId id="308" r:id="rId62"/>
    <p:sldId id="288" r:id="rId63"/>
    <p:sldId id="278" r:id="rId64"/>
    <p:sldId id="268" r:id="rId65"/>
    <p:sldId id="270" r:id="rId66"/>
    <p:sldId id="271" r:id="rId67"/>
    <p:sldId id="272" r:id="rId68"/>
    <p:sldId id="269" r:id="rId69"/>
    <p:sldId id="274" r:id="rId70"/>
    <p:sldId id="267" r:id="rId71"/>
    <p:sldId id="260" r:id="rId72"/>
    <p:sldId id="262" r:id="rId73"/>
    <p:sldId id="265" r:id="rId74"/>
    <p:sldId id="266" r:id="rId75"/>
    <p:sldId id="258" r:id="rId76"/>
    <p:sldId id="261" r:id="rId77"/>
    <p:sldId id="263" r:id="rId78"/>
    <p:sldId id="264" r:id="rId79"/>
    <p:sldId id="342" r:id="rId80"/>
    <p:sldId id="343"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8F371517-BFB0-43A7-AF17-1D8B511DF141}">
          <p14:sldIdLst>
            <p14:sldId id="256"/>
          </p14:sldIdLst>
        </p14:section>
        <p14:section name="Cloud" id="{2DDCDA2F-E0D0-4148-BD96-4AAE79AA69AD}">
          <p14:sldIdLst>
            <p14:sldId id="284"/>
            <p14:sldId id="301"/>
            <p14:sldId id="323"/>
            <p14:sldId id="335"/>
            <p14:sldId id="339"/>
            <p14:sldId id="276"/>
            <p14:sldId id="257"/>
            <p14:sldId id="302"/>
            <p14:sldId id="303"/>
            <p14:sldId id="313"/>
            <p14:sldId id="277"/>
            <p14:sldId id="280"/>
            <p14:sldId id="333"/>
            <p14:sldId id="331"/>
            <p14:sldId id="332"/>
            <p14:sldId id="316"/>
            <p14:sldId id="322"/>
            <p14:sldId id="317"/>
            <p14:sldId id="324"/>
            <p14:sldId id="273"/>
            <p14:sldId id="279"/>
            <p14:sldId id="283"/>
            <p14:sldId id="285"/>
            <p14:sldId id="326"/>
            <p14:sldId id="286"/>
            <p14:sldId id="287"/>
            <p14:sldId id="319"/>
            <p14:sldId id="325"/>
            <p14:sldId id="320"/>
            <p14:sldId id="304"/>
            <p14:sldId id="338"/>
            <p14:sldId id="305"/>
            <p14:sldId id="336"/>
            <p14:sldId id="337"/>
            <p14:sldId id="310"/>
            <p14:sldId id="289"/>
            <p14:sldId id="327"/>
            <p14:sldId id="328"/>
            <p14:sldId id="329"/>
            <p14:sldId id="330"/>
            <p14:sldId id="314"/>
            <p14:sldId id="315"/>
            <p14:sldId id="275"/>
            <p14:sldId id="281"/>
            <p14:sldId id="293"/>
            <p14:sldId id="292"/>
            <p14:sldId id="294"/>
            <p14:sldId id="291"/>
            <p14:sldId id="295"/>
            <p14:sldId id="296"/>
            <p14:sldId id="297"/>
            <p14:sldId id="298"/>
            <p14:sldId id="299"/>
          </p14:sldIdLst>
        </p14:section>
        <p14:section name="AWS Lambda" id="{0076B0A8-FFC1-4028-B9DD-85800D167E55}">
          <p14:sldIdLst>
            <p14:sldId id="340"/>
            <p14:sldId id="341"/>
          </p14:sldIdLst>
        </p14:section>
        <p14:section name="Other slides" id="{B4D31F6A-3045-4F49-8ECE-A5D864C8F8B4}">
          <p14:sldIdLst>
            <p14:sldId id="290"/>
            <p14:sldId id="318"/>
            <p14:sldId id="306"/>
            <p14:sldId id="307"/>
            <p14:sldId id="308"/>
            <p14:sldId id="288"/>
            <p14:sldId id="278"/>
            <p14:sldId id="268"/>
            <p14:sldId id="270"/>
            <p14:sldId id="271"/>
            <p14:sldId id="272"/>
            <p14:sldId id="269"/>
            <p14:sldId id="274"/>
            <p14:sldId id="267"/>
            <p14:sldId id="260"/>
            <p14:sldId id="262"/>
            <p14:sldId id="265"/>
            <p14:sldId id="266"/>
            <p14:sldId id="258"/>
            <p14:sldId id="261"/>
            <p14:sldId id="263"/>
            <p14:sldId id="264"/>
            <p14:sldId id="342"/>
            <p14:sldId id="34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Francia" initials="MF" lastIdx="1" clrIdx="0">
    <p:extLst>
      <p:ext uri="{19B8F6BF-5375-455C-9EA6-DF929625EA0E}">
        <p15:presenceInfo xmlns:p15="http://schemas.microsoft.com/office/powerpoint/2012/main" userId="Matteo Franc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Stile medio 1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9" autoAdjust="0"/>
    <p:restoredTop sz="94660"/>
  </p:normalViewPr>
  <p:slideViewPr>
    <p:cSldViewPr snapToGrid="0">
      <p:cViewPr varScale="1">
        <p:scale>
          <a:sx n="105" d="100"/>
          <a:sy n="105" d="100"/>
        </p:scale>
        <p:origin x="11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68E10-E96D-48C1-BEF1-9E7F32F53F4B}" type="datetimeFigureOut">
              <a:rPr lang="en-US" smtClean="0"/>
              <a:t>1/25/2021</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3E3-2208-425D-8AF0-ADD3DD699816}" type="slidenum">
              <a:rPr lang="en-US" smtClean="0"/>
              <a:t>‹#›</a:t>
            </a:fld>
            <a:endParaRPr lang="en-US"/>
          </a:p>
        </p:txBody>
      </p:sp>
    </p:spTree>
    <p:extLst>
      <p:ext uri="{BB962C8B-B14F-4D97-AF65-F5344CB8AC3E}">
        <p14:creationId xmlns:p14="http://schemas.microsoft.com/office/powerpoint/2010/main" val="3102146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4B5D42-96DB-46E0-8CB2-88DC7A4E59E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a:p>
        </p:txBody>
      </p:sp>
      <p:sp>
        <p:nvSpPr>
          <p:cNvPr id="3" name="Sottotitolo 2">
            <a:extLst>
              <a:ext uri="{FF2B5EF4-FFF2-40B4-BE49-F238E27FC236}">
                <a16:creationId xmlns:a16="http://schemas.microsoft.com/office/drawing/2014/main" id="{B4971FFB-D3DE-4BE5-8BAC-1782601360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E2D1E85A-911A-4232-A2CD-EC4DFEB692DD}"/>
              </a:ext>
            </a:extLst>
          </p:cNvPr>
          <p:cNvSpPr>
            <a:spLocks noGrp="1"/>
          </p:cNvSpPr>
          <p:nvPr>
            <p:ph type="dt" sz="half" idx="10"/>
          </p:nvPr>
        </p:nvSpPr>
        <p:spPr/>
        <p:txBody>
          <a:bodyPr/>
          <a:lstStyle/>
          <a:p>
            <a:fld id="{C3FABE98-66F8-4972-B7DF-A538ACEA347F}" type="datetime1">
              <a:rPr lang="en-US" smtClean="0"/>
              <a:t>1/25/2021</a:t>
            </a:fld>
            <a:endParaRPr lang="en-US"/>
          </a:p>
        </p:txBody>
      </p:sp>
      <p:sp>
        <p:nvSpPr>
          <p:cNvPr id="5" name="Segnaposto piè di pagina 4">
            <a:extLst>
              <a:ext uri="{FF2B5EF4-FFF2-40B4-BE49-F238E27FC236}">
                <a16:creationId xmlns:a16="http://schemas.microsoft.com/office/drawing/2014/main" id="{FCDA2670-74AE-4866-9765-ADE2E13EDBBD}"/>
              </a:ext>
            </a:extLst>
          </p:cNvPr>
          <p:cNvSpPr>
            <a:spLocks noGrp="1"/>
          </p:cNvSpPr>
          <p:nvPr>
            <p:ph type="ftr" sz="quarter" idx="11"/>
          </p:nvPr>
        </p:nvSpPr>
        <p:spPr/>
        <p:txBody>
          <a:bodyPr/>
          <a:lstStyle/>
          <a:p>
            <a:r>
              <a:rPr lang="en-US"/>
              <a:t>BIG DATA (Modulo 2)</a:t>
            </a:r>
          </a:p>
        </p:txBody>
      </p:sp>
      <p:sp>
        <p:nvSpPr>
          <p:cNvPr id="6" name="Segnaposto numero diapositiva 5">
            <a:extLst>
              <a:ext uri="{FF2B5EF4-FFF2-40B4-BE49-F238E27FC236}">
                <a16:creationId xmlns:a16="http://schemas.microsoft.com/office/drawing/2014/main" id="{F0F1496A-DD30-4AA0-B6FE-ADDB9FA78629}"/>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1702372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7B956B-FCB9-4B51-A98D-67DB406D124F}"/>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9DF10E75-5253-4B3C-8346-BF9F8B7FA08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B6A47A4B-8A64-4EFA-A05E-E816C74B4D4E}"/>
              </a:ext>
            </a:extLst>
          </p:cNvPr>
          <p:cNvSpPr>
            <a:spLocks noGrp="1"/>
          </p:cNvSpPr>
          <p:nvPr>
            <p:ph type="dt" sz="half" idx="10"/>
          </p:nvPr>
        </p:nvSpPr>
        <p:spPr/>
        <p:txBody>
          <a:bodyPr/>
          <a:lstStyle/>
          <a:p>
            <a:fld id="{7DBDF526-B530-4D07-AF98-4A39A07E3D0B}" type="datetime1">
              <a:rPr lang="en-US" smtClean="0"/>
              <a:t>1/25/2021</a:t>
            </a:fld>
            <a:endParaRPr lang="en-US"/>
          </a:p>
        </p:txBody>
      </p:sp>
      <p:sp>
        <p:nvSpPr>
          <p:cNvPr id="5" name="Segnaposto piè di pagina 4">
            <a:extLst>
              <a:ext uri="{FF2B5EF4-FFF2-40B4-BE49-F238E27FC236}">
                <a16:creationId xmlns:a16="http://schemas.microsoft.com/office/drawing/2014/main" id="{00C5F2A3-34B7-44D7-B9E0-8E764678118D}"/>
              </a:ext>
            </a:extLst>
          </p:cNvPr>
          <p:cNvSpPr>
            <a:spLocks noGrp="1"/>
          </p:cNvSpPr>
          <p:nvPr>
            <p:ph type="ftr" sz="quarter" idx="11"/>
          </p:nvPr>
        </p:nvSpPr>
        <p:spPr/>
        <p:txBody>
          <a:bodyPr/>
          <a:lstStyle/>
          <a:p>
            <a:r>
              <a:rPr lang="en-US"/>
              <a:t>BIG DATA (Modulo 2)</a:t>
            </a:r>
          </a:p>
        </p:txBody>
      </p:sp>
      <p:sp>
        <p:nvSpPr>
          <p:cNvPr id="6" name="Segnaposto numero diapositiva 5">
            <a:extLst>
              <a:ext uri="{FF2B5EF4-FFF2-40B4-BE49-F238E27FC236}">
                <a16:creationId xmlns:a16="http://schemas.microsoft.com/office/drawing/2014/main" id="{912EF4D8-3EA6-4641-B33F-10D3A0E0D7D8}"/>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2000240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A4D3F7C-D073-4F56-9528-C32E8A6C3C6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A3C15889-0925-4BDE-B3A1-1BC18548F9A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D79B8B00-7686-453C-83A4-DD9768B7D946}"/>
              </a:ext>
            </a:extLst>
          </p:cNvPr>
          <p:cNvSpPr>
            <a:spLocks noGrp="1"/>
          </p:cNvSpPr>
          <p:nvPr>
            <p:ph type="dt" sz="half" idx="10"/>
          </p:nvPr>
        </p:nvSpPr>
        <p:spPr/>
        <p:txBody>
          <a:bodyPr/>
          <a:lstStyle/>
          <a:p>
            <a:fld id="{50EDBCC8-C298-43FB-B54A-EAC379BD778C}" type="datetime1">
              <a:rPr lang="en-US" smtClean="0"/>
              <a:t>1/25/2021</a:t>
            </a:fld>
            <a:endParaRPr lang="en-US"/>
          </a:p>
        </p:txBody>
      </p:sp>
      <p:sp>
        <p:nvSpPr>
          <p:cNvPr id="5" name="Segnaposto piè di pagina 4">
            <a:extLst>
              <a:ext uri="{FF2B5EF4-FFF2-40B4-BE49-F238E27FC236}">
                <a16:creationId xmlns:a16="http://schemas.microsoft.com/office/drawing/2014/main" id="{976123D8-864C-4787-82BE-C59E7E346062}"/>
              </a:ext>
            </a:extLst>
          </p:cNvPr>
          <p:cNvSpPr>
            <a:spLocks noGrp="1"/>
          </p:cNvSpPr>
          <p:nvPr>
            <p:ph type="ftr" sz="quarter" idx="11"/>
          </p:nvPr>
        </p:nvSpPr>
        <p:spPr/>
        <p:txBody>
          <a:bodyPr/>
          <a:lstStyle/>
          <a:p>
            <a:r>
              <a:rPr lang="en-US"/>
              <a:t>BIG DATA (Modulo 2)</a:t>
            </a:r>
          </a:p>
        </p:txBody>
      </p:sp>
      <p:sp>
        <p:nvSpPr>
          <p:cNvPr id="6" name="Segnaposto numero diapositiva 5">
            <a:extLst>
              <a:ext uri="{FF2B5EF4-FFF2-40B4-BE49-F238E27FC236}">
                <a16:creationId xmlns:a16="http://schemas.microsoft.com/office/drawing/2014/main" id="{FF2B12D8-2377-45F6-A7EE-989B79B82E7E}"/>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3039979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00CA01-0DE4-4DB3-AEDF-281C0E7E2D59}"/>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364BD3DE-F2AA-473D-9E89-1484DA879595}"/>
              </a:ext>
            </a:extLst>
          </p:cNvPr>
          <p:cNvSpPr>
            <a:spLocks noGrp="1"/>
          </p:cNvSpPr>
          <p:nvPr>
            <p:ph idx="1"/>
          </p:nvPr>
        </p:nvSpPr>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egnaposto data 3">
            <a:extLst>
              <a:ext uri="{FF2B5EF4-FFF2-40B4-BE49-F238E27FC236}">
                <a16:creationId xmlns:a16="http://schemas.microsoft.com/office/drawing/2014/main" id="{3928459C-2D52-4135-A1E7-D6834CC19E05}"/>
              </a:ext>
            </a:extLst>
          </p:cNvPr>
          <p:cNvSpPr>
            <a:spLocks noGrp="1"/>
          </p:cNvSpPr>
          <p:nvPr>
            <p:ph type="dt" sz="half" idx="10"/>
          </p:nvPr>
        </p:nvSpPr>
        <p:spPr/>
        <p:txBody>
          <a:bodyPr/>
          <a:lstStyle/>
          <a:p>
            <a:fld id="{7F6B109F-4411-4C6C-B425-0E23058B6449}" type="datetime1">
              <a:rPr lang="en-US" smtClean="0"/>
              <a:t>1/25/2021</a:t>
            </a:fld>
            <a:endParaRPr lang="en-US"/>
          </a:p>
        </p:txBody>
      </p:sp>
      <p:sp>
        <p:nvSpPr>
          <p:cNvPr id="5" name="Segnaposto piè di pagina 4">
            <a:extLst>
              <a:ext uri="{FF2B5EF4-FFF2-40B4-BE49-F238E27FC236}">
                <a16:creationId xmlns:a16="http://schemas.microsoft.com/office/drawing/2014/main" id="{B4EB3A71-9E61-4CD7-9DDF-9523DDFA683D}"/>
              </a:ext>
            </a:extLst>
          </p:cNvPr>
          <p:cNvSpPr>
            <a:spLocks noGrp="1"/>
          </p:cNvSpPr>
          <p:nvPr>
            <p:ph type="ftr" sz="quarter" idx="11"/>
          </p:nvPr>
        </p:nvSpPr>
        <p:spPr/>
        <p:txBody>
          <a:bodyPr/>
          <a:lstStyle/>
          <a:p>
            <a:r>
              <a:rPr lang="en-US"/>
              <a:t>BIG DATA (Modulo 2)</a:t>
            </a:r>
          </a:p>
        </p:txBody>
      </p:sp>
      <p:sp>
        <p:nvSpPr>
          <p:cNvPr id="6" name="Segnaposto numero diapositiva 5">
            <a:extLst>
              <a:ext uri="{FF2B5EF4-FFF2-40B4-BE49-F238E27FC236}">
                <a16:creationId xmlns:a16="http://schemas.microsoft.com/office/drawing/2014/main" id="{996928D3-4BB3-4C8A-8DB1-A5418831EDAD}"/>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367187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5AB107-7088-41EE-A67C-0FD0D6F75E4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57C1A96A-B7FF-40AE-A253-622A52782E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01C138A-DD05-4B5F-AEF8-6BFC25D1A3AB}"/>
              </a:ext>
            </a:extLst>
          </p:cNvPr>
          <p:cNvSpPr>
            <a:spLocks noGrp="1"/>
          </p:cNvSpPr>
          <p:nvPr>
            <p:ph type="dt" sz="half" idx="10"/>
          </p:nvPr>
        </p:nvSpPr>
        <p:spPr/>
        <p:txBody>
          <a:bodyPr/>
          <a:lstStyle/>
          <a:p>
            <a:fld id="{66CD8D16-4156-464C-9777-34F018285D6E}" type="datetime1">
              <a:rPr lang="en-US" smtClean="0"/>
              <a:t>1/25/2021</a:t>
            </a:fld>
            <a:endParaRPr lang="en-US"/>
          </a:p>
        </p:txBody>
      </p:sp>
      <p:sp>
        <p:nvSpPr>
          <p:cNvPr id="5" name="Segnaposto piè di pagina 4">
            <a:extLst>
              <a:ext uri="{FF2B5EF4-FFF2-40B4-BE49-F238E27FC236}">
                <a16:creationId xmlns:a16="http://schemas.microsoft.com/office/drawing/2014/main" id="{FE8CCF31-9F09-477F-85C6-A83406C184E5}"/>
              </a:ext>
            </a:extLst>
          </p:cNvPr>
          <p:cNvSpPr>
            <a:spLocks noGrp="1"/>
          </p:cNvSpPr>
          <p:nvPr>
            <p:ph type="ftr" sz="quarter" idx="11"/>
          </p:nvPr>
        </p:nvSpPr>
        <p:spPr/>
        <p:txBody>
          <a:bodyPr/>
          <a:lstStyle/>
          <a:p>
            <a:r>
              <a:rPr lang="en-US"/>
              <a:t>BIG DATA (Modulo 2)</a:t>
            </a:r>
          </a:p>
        </p:txBody>
      </p:sp>
      <p:sp>
        <p:nvSpPr>
          <p:cNvPr id="6" name="Segnaposto numero diapositiva 5">
            <a:extLst>
              <a:ext uri="{FF2B5EF4-FFF2-40B4-BE49-F238E27FC236}">
                <a16:creationId xmlns:a16="http://schemas.microsoft.com/office/drawing/2014/main" id="{1A4BD9E4-A3FD-42F8-8AD9-A7A03B148242}"/>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4085699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B15224-A6DF-49E6-B8C1-6061ECBC5FD2}"/>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52907C25-D601-436C-B87D-75B927DFAF55}"/>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83660C9E-4325-4262-890C-48D8A5258CF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F553EDA2-1C66-48D5-ADE1-AD9A15BFEE96}"/>
              </a:ext>
            </a:extLst>
          </p:cNvPr>
          <p:cNvSpPr>
            <a:spLocks noGrp="1"/>
          </p:cNvSpPr>
          <p:nvPr>
            <p:ph type="dt" sz="half" idx="10"/>
          </p:nvPr>
        </p:nvSpPr>
        <p:spPr/>
        <p:txBody>
          <a:bodyPr/>
          <a:lstStyle/>
          <a:p>
            <a:fld id="{6AC22002-6843-435C-B5F2-35128F87D725}" type="datetime1">
              <a:rPr lang="en-US" smtClean="0"/>
              <a:t>1/25/2021</a:t>
            </a:fld>
            <a:endParaRPr lang="en-US"/>
          </a:p>
        </p:txBody>
      </p:sp>
      <p:sp>
        <p:nvSpPr>
          <p:cNvPr id="6" name="Segnaposto piè di pagina 5">
            <a:extLst>
              <a:ext uri="{FF2B5EF4-FFF2-40B4-BE49-F238E27FC236}">
                <a16:creationId xmlns:a16="http://schemas.microsoft.com/office/drawing/2014/main" id="{029EBEBD-B4E6-4E35-82B8-EECBC2189575}"/>
              </a:ext>
            </a:extLst>
          </p:cNvPr>
          <p:cNvSpPr>
            <a:spLocks noGrp="1"/>
          </p:cNvSpPr>
          <p:nvPr>
            <p:ph type="ftr" sz="quarter" idx="11"/>
          </p:nvPr>
        </p:nvSpPr>
        <p:spPr/>
        <p:txBody>
          <a:bodyPr/>
          <a:lstStyle/>
          <a:p>
            <a:r>
              <a:rPr lang="en-US"/>
              <a:t>BIG DATA (Modulo 2)</a:t>
            </a:r>
          </a:p>
        </p:txBody>
      </p:sp>
      <p:sp>
        <p:nvSpPr>
          <p:cNvPr id="7" name="Segnaposto numero diapositiva 6">
            <a:extLst>
              <a:ext uri="{FF2B5EF4-FFF2-40B4-BE49-F238E27FC236}">
                <a16:creationId xmlns:a16="http://schemas.microsoft.com/office/drawing/2014/main" id="{5261DFB1-ADAB-41AB-95C7-15D74EB498F0}"/>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2662963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E064C1-B0B7-453E-AAB7-274000EF3B52}"/>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01FFC64F-8097-40EB-B458-073FF0AA7D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75794D2-82D9-4066-B23A-9A039DA913D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6023D46-F1D6-4DC4-B207-DEB5FF5DAC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70C36CC-13CD-4E04-8823-38721877933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AE93D6C3-7CC0-4F25-8803-B63B959EDDB3}"/>
              </a:ext>
            </a:extLst>
          </p:cNvPr>
          <p:cNvSpPr>
            <a:spLocks noGrp="1"/>
          </p:cNvSpPr>
          <p:nvPr>
            <p:ph type="dt" sz="half" idx="10"/>
          </p:nvPr>
        </p:nvSpPr>
        <p:spPr/>
        <p:txBody>
          <a:bodyPr/>
          <a:lstStyle/>
          <a:p>
            <a:fld id="{3E4CFD8F-6B4C-45FF-972E-B2AE7150A44A}" type="datetime1">
              <a:rPr lang="en-US" smtClean="0"/>
              <a:t>1/25/2021</a:t>
            </a:fld>
            <a:endParaRPr lang="en-US"/>
          </a:p>
        </p:txBody>
      </p:sp>
      <p:sp>
        <p:nvSpPr>
          <p:cNvPr id="8" name="Segnaposto piè di pagina 7">
            <a:extLst>
              <a:ext uri="{FF2B5EF4-FFF2-40B4-BE49-F238E27FC236}">
                <a16:creationId xmlns:a16="http://schemas.microsoft.com/office/drawing/2014/main" id="{BBE3A8A3-D0A0-4FDE-A977-24BBB4F837E7}"/>
              </a:ext>
            </a:extLst>
          </p:cNvPr>
          <p:cNvSpPr>
            <a:spLocks noGrp="1"/>
          </p:cNvSpPr>
          <p:nvPr>
            <p:ph type="ftr" sz="quarter" idx="11"/>
          </p:nvPr>
        </p:nvSpPr>
        <p:spPr/>
        <p:txBody>
          <a:bodyPr/>
          <a:lstStyle/>
          <a:p>
            <a:r>
              <a:rPr lang="en-US"/>
              <a:t>BIG DATA (Modulo 2)</a:t>
            </a:r>
          </a:p>
        </p:txBody>
      </p:sp>
      <p:sp>
        <p:nvSpPr>
          <p:cNvPr id="9" name="Segnaposto numero diapositiva 8">
            <a:extLst>
              <a:ext uri="{FF2B5EF4-FFF2-40B4-BE49-F238E27FC236}">
                <a16:creationId xmlns:a16="http://schemas.microsoft.com/office/drawing/2014/main" id="{113B45FA-A3C3-4A1C-B23C-B79534DB9A06}"/>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417752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C9DC8B-11E3-460D-BFC0-2ADF0D1528C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EFFC9CE7-A563-4DE4-BC04-D8354BF2BA0A}"/>
              </a:ext>
            </a:extLst>
          </p:cNvPr>
          <p:cNvSpPr>
            <a:spLocks noGrp="1"/>
          </p:cNvSpPr>
          <p:nvPr>
            <p:ph type="dt" sz="half" idx="10"/>
          </p:nvPr>
        </p:nvSpPr>
        <p:spPr/>
        <p:txBody>
          <a:bodyPr/>
          <a:lstStyle/>
          <a:p>
            <a:fld id="{838928EF-5C56-437C-A39C-F4EF21DAAE5E}" type="datetime1">
              <a:rPr lang="en-US" smtClean="0"/>
              <a:t>1/25/2021</a:t>
            </a:fld>
            <a:endParaRPr lang="en-US"/>
          </a:p>
        </p:txBody>
      </p:sp>
      <p:sp>
        <p:nvSpPr>
          <p:cNvPr id="4" name="Segnaposto piè di pagina 3">
            <a:extLst>
              <a:ext uri="{FF2B5EF4-FFF2-40B4-BE49-F238E27FC236}">
                <a16:creationId xmlns:a16="http://schemas.microsoft.com/office/drawing/2014/main" id="{D8242BCF-77AF-4855-8D3F-75531596AF3B}"/>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6C228BE4-A3DB-4A89-8A2F-F1776457AEA3}"/>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34510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D20FC91-3B17-469A-ABF9-7CD0D1DCE1F6}"/>
              </a:ext>
            </a:extLst>
          </p:cNvPr>
          <p:cNvSpPr>
            <a:spLocks noGrp="1"/>
          </p:cNvSpPr>
          <p:nvPr>
            <p:ph type="dt" sz="half" idx="10"/>
          </p:nvPr>
        </p:nvSpPr>
        <p:spPr/>
        <p:txBody>
          <a:bodyPr/>
          <a:lstStyle/>
          <a:p>
            <a:fld id="{D79BAC48-F7C0-4456-AF55-5796F3C35560}" type="datetime1">
              <a:rPr lang="en-US" smtClean="0"/>
              <a:t>1/25/2021</a:t>
            </a:fld>
            <a:endParaRPr lang="en-US"/>
          </a:p>
        </p:txBody>
      </p:sp>
      <p:sp>
        <p:nvSpPr>
          <p:cNvPr id="3" name="Segnaposto piè di pagina 2">
            <a:extLst>
              <a:ext uri="{FF2B5EF4-FFF2-40B4-BE49-F238E27FC236}">
                <a16:creationId xmlns:a16="http://schemas.microsoft.com/office/drawing/2014/main" id="{1865BACA-598C-4CE8-93E3-4F95BD365F8A}"/>
              </a:ext>
            </a:extLst>
          </p:cNvPr>
          <p:cNvSpPr>
            <a:spLocks noGrp="1"/>
          </p:cNvSpPr>
          <p:nvPr>
            <p:ph type="ftr" sz="quarter" idx="11"/>
          </p:nvPr>
        </p:nvSpPr>
        <p:spPr/>
        <p:txBody>
          <a:bodyPr/>
          <a:lstStyle/>
          <a:p>
            <a:r>
              <a:rPr lang="en-US"/>
              <a:t>BIG DATA (Modulo 2)</a:t>
            </a:r>
          </a:p>
        </p:txBody>
      </p:sp>
      <p:sp>
        <p:nvSpPr>
          <p:cNvPr id="4" name="Segnaposto numero diapositiva 3">
            <a:extLst>
              <a:ext uri="{FF2B5EF4-FFF2-40B4-BE49-F238E27FC236}">
                <a16:creationId xmlns:a16="http://schemas.microsoft.com/office/drawing/2014/main" id="{2FBAD01D-DB35-4C56-8DCE-35E3A575CA37}"/>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3822513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327DA5-EAA1-4262-93A3-B94F8EAB5A2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19E26927-AF29-4E17-A38B-A06C53A2A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182E3965-3CF7-48B7-AD59-791AAF61E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0123B3E-0ED7-44B9-876C-642C328DA522}"/>
              </a:ext>
            </a:extLst>
          </p:cNvPr>
          <p:cNvSpPr>
            <a:spLocks noGrp="1"/>
          </p:cNvSpPr>
          <p:nvPr>
            <p:ph type="dt" sz="half" idx="10"/>
          </p:nvPr>
        </p:nvSpPr>
        <p:spPr/>
        <p:txBody>
          <a:bodyPr/>
          <a:lstStyle/>
          <a:p>
            <a:fld id="{F107EE54-5029-489D-B665-F7B6D46953C8}" type="datetime1">
              <a:rPr lang="en-US" smtClean="0"/>
              <a:t>1/25/2021</a:t>
            </a:fld>
            <a:endParaRPr lang="en-US"/>
          </a:p>
        </p:txBody>
      </p:sp>
      <p:sp>
        <p:nvSpPr>
          <p:cNvPr id="6" name="Segnaposto piè di pagina 5">
            <a:extLst>
              <a:ext uri="{FF2B5EF4-FFF2-40B4-BE49-F238E27FC236}">
                <a16:creationId xmlns:a16="http://schemas.microsoft.com/office/drawing/2014/main" id="{1CF754B5-BD5E-4C74-9DAD-260A0F23BA2F}"/>
              </a:ext>
            </a:extLst>
          </p:cNvPr>
          <p:cNvSpPr>
            <a:spLocks noGrp="1"/>
          </p:cNvSpPr>
          <p:nvPr>
            <p:ph type="ftr" sz="quarter" idx="11"/>
          </p:nvPr>
        </p:nvSpPr>
        <p:spPr/>
        <p:txBody>
          <a:bodyPr/>
          <a:lstStyle/>
          <a:p>
            <a:r>
              <a:rPr lang="en-US"/>
              <a:t>BIG DATA (Modulo 2)</a:t>
            </a:r>
          </a:p>
        </p:txBody>
      </p:sp>
      <p:sp>
        <p:nvSpPr>
          <p:cNvPr id="7" name="Segnaposto numero diapositiva 6">
            <a:extLst>
              <a:ext uri="{FF2B5EF4-FFF2-40B4-BE49-F238E27FC236}">
                <a16:creationId xmlns:a16="http://schemas.microsoft.com/office/drawing/2014/main" id="{699633E3-B48F-4F0C-A8CD-A13F4A72BBC5}"/>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2126577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4F1781-A589-4D38-84AC-9888664DE57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1DA208D4-A926-4C67-9457-B319B91AFB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C0ECA0FF-DF7B-47C1-B937-55AA18CFC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B385264-8D7C-4073-A140-9C428F6CFA6F}"/>
              </a:ext>
            </a:extLst>
          </p:cNvPr>
          <p:cNvSpPr>
            <a:spLocks noGrp="1"/>
          </p:cNvSpPr>
          <p:nvPr>
            <p:ph type="dt" sz="half" idx="10"/>
          </p:nvPr>
        </p:nvSpPr>
        <p:spPr/>
        <p:txBody>
          <a:bodyPr/>
          <a:lstStyle/>
          <a:p>
            <a:fld id="{525E026C-22D4-49CE-8767-4508429DDE26}" type="datetime1">
              <a:rPr lang="en-US" smtClean="0"/>
              <a:t>1/25/2021</a:t>
            </a:fld>
            <a:endParaRPr lang="en-US"/>
          </a:p>
        </p:txBody>
      </p:sp>
      <p:sp>
        <p:nvSpPr>
          <p:cNvPr id="6" name="Segnaposto piè di pagina 5">
            <a:extLst>
              <a:ext uri="{FF2B5EF4-FFF2-40B4-BE49-F238E27FC236}">
                <a16:creationId xmlns:a16="http://schemas.microsoft.com/office/drawing/2014/main" id="{D4EDF294-266D-4674-BAA6-1EA3861734FB}"/>
              </a:ext>
            </a:extLst>
          </p:cNvPr>
          <p:cNvSpPr>
            <a:spLocks noGrp="1"/>
          </p:cNvSpPr>
          <p:nvPr>
            <p:ph type="ftr" sz="quarter" idx="11"/>
          </p:nvPr>
        </p:nvSpPr>
        <p:spPr/>
        <p:txBody>
          <a:bodyPr/>
          <a:lstStyle/>
          <a:p>
            <a:r>
              <a:rPr lang="en-US"/>
              <a:t>BIG DATA (Modulo 2)</a:t>
            </a:r>
          </a:p>
        </p:txBody>
      </p:sp>
      <p:sp>
        <p:nvSpPr>
          <p:cNvPr id="7" name="Segnaposto numero diapositiva 6">
            <a:extLst>
              <a:ext uri="{FF2B5EF4-FFF2-40B4-BE49-F238E27FC236}">
                <a16:creationId xmlns:a16="http://schemas.microsoft.com/office/drawing/2014/main" id="{27CD9A24-5EC8-4990-B6C0-4B3B92B1EE40}"/>
              </a:ext>
            </a:extLst>
          </p:cNvPr>
          <p:cNvSpPr>
            <a:spLocks noGrp="1"/>
          </p:cNvSpPr>
          <p:nvPr>
            <p:ph type="sldNum" sz="quarter" idx="12"/>
          </p:nvPr>
        </p:nvSpPr>
        <p:spPr/>
        <p:txBody>
          <a:bodyPr/>
          <a:lstStyle/>
          <a:p>
            <a:fld id="{F66540BB-AA57-4860-985D-555AFC019405}" type="slidenum">
              <a:rPr lang="en-US" smtClean="0"/>
              <a:t>‹#›</a:t>
            </a:fld>
            <a:endParaRPr lang="en-US"/>
          </a:p>
        </p:txBody>
      </p:sp>
    </p:spTree>
    <p:extLst>
      <p:ext uri="{BB962C8B-B14F-4D97-AF65-F5344CB8AC3E}">
        <p14:creationId xmlns:p14="http://schemas.microsoft.com/office/powerpoint/2010/main" val="13800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37D89D6-1577-4A0E-8321-105339B26656}"/>
              </a:ext>
            </a:extLst>
          </p:cNvPr>
          <p:cNvSpPr>
            <a:spLocks noGrp="1"/>
          </p:cNvSpPr>
          <p:nvPr>
            <p:ph type="title"/>
          </p:nvPr>
        </p:nvSpPr>
        <p:spPr>
          <a:xfrm>
            <a:off x="838200" y="365125"/>
            <a:ext cx="10515600" cy="1230345"/>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Segnaposto testo 2">
            <a:extLst>
              <a:ext uri="{FF2B5EF4-FFF2-40B4-BE49-F238E27FC236}">
                <a16:creationId xmlns:a16="http://schemas.microsoft.com/office/drawing/2014/main" id="{3A9FCB8D-3B39-4558-95A2-03E68B248603}"/>
              </a:ext>
            </a:extLst>
          </p:cNvPr>
          <p:cNvSpPr>
            <a:spLocks noGrp="1"/>
          </p:cNvSpPr>
          <p:nvPr>
            <p:ph type="body" idx="1"/>
          </p:nvPr>
        </p:nvSpPr>
        <p:spPr>
          <a:xfrm>
            <a:off x="838200" y="1595470"/>
            <a:ext cx="10515600" cy="4760880"/>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egnaposto data 3">
            <a:extLst>
              <a:ext uri="{FF2B5EF4-FFF2-40B4-BE49-F238E27FC236}">
                <a16:creationId xmlns:a16="http://schemas.microsoft.com/office/drawing/2014/main" id="{27CCFF79-0220-409F-9253-7FF4EBD83A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anose="020B0604020202020204" pitchFamily="34" charset="0"/>
                <a:cs typeface="Helvetica" panose="020B0604020202020204" pitchFamily="34" charset="0"/>
              </a:defRPr>
            </a:lvl1pPr>
          </a:lstStyle>
          <a:p>
            <a:fld id="{611A2E0C-5451-4FAB-A967-715DF1742EC2}" type="datetime1">
              <a:rPr lang="en-US" smtClean="0"/>
              <a:t>1/25/2021</a:t>
            </a:fld>
            <a:endParaRPr lang="en-US"/>
          </a:p>
        </p:txBody>
      </p:sp>
      <p:sp>
        <p:nvSpPr>
          <p:cNvPr id="5" name="Segnaposto piè di pagina 4">
            <a:extLst>
              <a:ext uri="{FF2B5EF4-FFF2-40B4-BE49-F238E27FC236}">
                <a16:creationId xmlns:a16="http://schemas.microsoft.com/office/drawing/2014/main" id="{EDBE14FA-E82F-4EF2-9A6A-030568194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r>
              <a:rPr lang="it-IT" dirty="0"/>
              <a:t>BIG DATA (Modulo 2)</a:t>
            </a:r>
            <a:endParaRPr lang="en-US" dirty="0"/>
          </a:p>
        </p:txBody>
      </p:sp>
      <p:sp>
        <p:nvSpPr>
          <p:cNvPr id="6" name="Segnaposto numero diapositiva 5">
            <a:extLst>
              <a:ext uri="{FF2B5EF4-FFF2-40B4-BE49-F238E27FC236}">
                <a16:creationId xmlns:a16="http://schemas.microsoft.com/office/drawing/2014/main" id="{2F3893AD-4A7B-4805-AE8A-622D17657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F66540BB-AA57-4860-985D-555AFC019405}" type="slidenum">
              <a:rPr lang="en-US" smtClean="0"/>
              <a:pPr/>
              <a:t>‹#›</a:t>
            </a:fld>
            <a:endParaRPr lang="en-US"/>
          </a:p>
        </p:txBody>
      </p:sp>
    </p:spTree>
    <p:extLst>
      <p:ext uri="{BB962C8B-B14F-4D97-AF65-F5344CB8AC3E}">
        <p14:creationId xmlns:p14="http://schemas.microsoft.com/office/powerpoint/2010/main" val="2454154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32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alculator.s3.amazonaws.com/index.html"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5.sv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5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3" Type="http://schemas.openxmlformats.org/officeDocument/2006/relationships/hyperlink" Target="https://docs.aws.amazon.com/lambda/latest/dg/services-alexa.html" TargetMode="External"/><Relationship Id="rId18" Type="http://schemas.openxmlformats.org/officeDocument/2006/relationships/hyperlink" Target="https://docs.aws.amazon.com/lambda/latest/dg/services-iot.html" TargetMode="External"/><Relationship Id="rId26" Type="http://schemas.openxmlformats.org/officeDocument/2006/relationships/hyperlink" Target="http://docs.aws.amazon.com/lambda/latest/dg/monitoring-functions.html" TargetMode="External"/><Relationship Id="rId39" Type="http://schemas.openxmlformats.org/officeDocument/2006/relationships/hyperlink" Target="https://aws.amazon.com/serverless/serverlessrepo/" TargetMode="External"/><Relationship Id="rId21" Type="http://schemas.openxmlformats.org/officeDocument/2006/relationships/hyperlink" Target="http://docs.aws.amazon.com/lambda/latest/dg/getting-started.html" TargetMode="External"/><Relationship Id="rId34" Type="http://schemas.openxmlformats.org/officeDocument/2006/relationships/hyperlink" Target="https://aws.amazon.com/cognito/" TargetMode="External"/><Relationship Id="rId42" Type="http://schemas.openxmlformats.org/officeDocument/2006/relationships/hyperlink" Target="https://aws.amazon.com/step-functions/" TargetMode="External"/><Relationship Id="rId47" Type="http://schemas.openxmlformats.org/officeDocument/2006/relationships/hyperlink" Target="https://github.com/awslabs/serverless-application-specification" TargetMode="External"/><Relationship Id="rId50" Type="http://schemas.openxmlformats.org/officeDocument/2006/relationships/hyperlink" Target="https://aws.amazon.com/cloudfront/" TargetMode="External"/><Relationship Id="rId55" Type="http://schemas.openxmlformats.org/officeDocument/2006/relationships/hyperlink" Target="http://docs.aws.amazon.com/lambda/latest/dg/setting-up.html" TargetMode="External"/><Relationship Id="rId7" Type="http://schemas.openxmlformats.org/officeDocument/2006/relationships/hyperlink" Target="https://en.wikipedia.org/wiki/Software_deployment" TargetMode="External"/><Relationship Id="rId2" Type="http://schemas.openxmlformats.org/officeDocument/2006/relationships/hyperlink" Target="https://en.wikipedia.org/wiki/Cloud_computing" TargetMode="External"/><Relationship Id="rId16" Type="http://schemas.openxmlformats.org/officeDocument/2006/relationships/hyperlink" Target="https://docs.aws.amazon.com/lambda/latest/dg/with-s3.html" TargetMode="External"/><Relationship Id="rId29" Type="http://schemas.openxmlformats.org/officeDocument/2006/relationships/hyperlink" Target="http://docs.aws.amazon.com/lambda/latest/dg/versioning-aliases.html" TargetMode="External"/><Relationship Id="rId11" Type="http://schemas.openxmlformats.org/officeDocument/2006/relationships/hyperlink" Target="https://aws.amazon.com/ec2/" TargetMode="External"/><Relationship Id="rId24" Type="http://schemas.openxmlformats.org/officeDocument/2006/relationships/hyperlink" Target="http://docs.aws.amazon.com/lambda/latest/dg/welcome.html" TargetMode="External"/><Relationship Id="rId32" Type="http://schemas.openxmlformats.org/officeDocument/2006/relationships/hyperlink" Target="http://docs.aws.amazon.com/amazondynamodb/latest/developerguide/Streams.html" TargetMode="External"/><Relationship Id="rId37" Type="http://schemas.openxmlformats.org/officeDocument/2006/relationships/hyperlink" Target="https://aws.amazon.com/mobile/sdk/" TargetMode="External"/><Relationship Id="rId40" Type="http://schemas.openxmlformats.org/officeDocument/2006/relationships/hyperlink" Target="http://docs.aws.amazon.com/lambda/latest/dg/automating-deployment.html" TargetMode="External"/><Relationship Id="rId45" Type="http://schemas.openxmlformats.org/officeDocument/2006/relationships/hyperlink" Target="https://aws.amazon.com/rds/proxy/" TargetMode="External"/><Relationship Id="rId53" Type="http://schemas.openxmlformats.org/officeDocument/2006/relationships/hyperlink" Target="http://docs.aws.amazon.com/lambda/latest/dg/concurrent-executions.html#concurrent-execution-safety-limit" TargetMode="External"/><Relationship Id="rId5" Type="http://schemas.openxmlformats.org/officeDocument/2006/relationships/hyperlink" Target="https://en.wikipedia.org/wiki/Serverless_computing#cite_note-techcrunch-lambda-1" TargetMode="External"/><Relationship Id="rId19" Type="http://schemas.openxmlformats.org/officeDocument/2006/relationships/hyperlink" Target="http://docs.aws.amazon.com/lambda/latest/dg/lambda-introduction.html"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Google_Cloud_Functions" TargetMode="External"/><Relationship Id="rId14" Type="http://schemas.openxmlformats.org/officeDocument/2006/relationships/hyperlink" Target="https://docs.aws.amazon.com/lambda/latest/dg/invocation-retries.html" TargetMode="External"/><Relationship Id="rId22" Type="http://schemas.openxmlformats.org/officeDocument/2006/relationships/hyperlink" Target="http://docs.aws.amazon.com/lambda/latest/dg/env_variables.html" TargetMode="External"/><Relationship Id="rId27" Type="http://schemas.openxmlformats.org/officeDocument/2006/relationships/hyperlink" Target="https://docs.aws.amazon.com/lambda/latest/dg/resource-model.html" TargetMode="External"/><Relationship Id="rId30" Type="http://schemas.openxmlformats.org/officeDocument/2006/relationships/hyperlink" Target="http://docs.aws.amazon.com/lambda/latest/dg/intro-core-components.html#intro-core-components-event-sources" TargetMode="External"/><Relationship Id="rId35" Type="http://schemas.openxmlformats.org/officeDocument/2006/relationships/hyperlink" Target="https://aws.amazon.com/cloudtrail/" TargetMode="External"/><Relationship Id="rId43" Type="http://schemas.openxmlformats.org/officeDocument/2006/relationships/hyperlink" Target="https://aws.amazon.com/xray/" TargetMode="External"/><Relationship Id="rId48" Type="http://schemas.openxmlformats.org/officeDocument/2006/relationships/hyperlink" Target="https://docs.aws.amazon.com/efs/latest/ug/efs-access-points.html" TargetMode="External"/><Relationship Id="rId56" Type="http://schemas.openxmlformats.org/officeDocument/2006/relationships/hyperlink" Target="http://docs.aws.amazon.com/AmazonVPC/latest/UserGuide/vpc-nat-gateway.html" TargetMode="External"/><Relationship Id="rId8" Type="http://schemas.openxmlformats.org/officeDocument/2006/relationships/hyperlink" Target="https://en.wikipedia.org/wiki/Amazon_Lambda" TargetMode="External"/><Relationship Id="rId51" Type="http://schemas.openxmlformats.org/officeDocument/2006/relationships/hyperlink" Target="http://docs.aws.amazon.com/AmazonCloudFront/latest/DeveloperGuide/lambda-at-the-edge.html" TargetMode="External"/><Relationship Id="rId3" Type="http://schemas.openxmlformats.org/officeDocument/2006/relationships/hyperlink" Target="https://en.wikipedia.org/wiki/Execution_model" TargetMode="External"/><Relationship Id="rId12" Type="http://schemas.openxmlformats.org/officeDocument/2006/relationships/hyperlink" Target="https://docs.aws.amazon.com/lambda/latest/dg/services-alb.html" TargetMode="External"/><Relationship Id="rId17" Type="http://schemas.openxmlformats.org/officeDocument/2006/relationships/hyperlink" Target="https://docs.aws.amazon.com/lambda/latest/dg/services-codecommit.html" TargetMode="External"/><Relationship Id="rId25" Type="http://schemas.openxmlformats.org/officeDocument/2006/relationships/hyperlink" Target="https://docs.aws.amazon.com/lambda/latest/dg/configuration-layers.html" TargetMode="External"/><Relationship Id="rId33" Type="http://schemas.openxmlformats.org/officeDocument/2006/relationships/hyperlink" Target="http://docs.aws.amazon.com/sns/latest/dg/sns-lambda.html" TargetMode="External"/><Relationship Id="rId38" Type="http://schemas.openxmlformats.org/officeDocument/2006/relationships/hyperlink" Target="https://aws.amazon.com/api-gateway/" TargetMode="External"/><Relationship Id="rId46" Type="http://schemas.openxmlformats.org/officeDocument/2006/relationships/hyperlink" Target="https://aws.amazon.com/rds/proxy/pricing/" TargetMode="External"/><Relationship Id="rId20" Type="http://schemas.openxmlformats.org/officeDocument/2006/relationships/hyperlink" Target="https://console.aws.amazon.com/lambda/home?region=us-east-1" TargetMode="External"/><Relationship Id="rId41" Type="http://schemas.openxmlformats.org/officeDocument/2006/relationships/hyperlink" Target="http://docs.aws.amazon.com/lambda/latest/dg/deploying-lambda-apps.html" TargetMode="External"/><Relationship Id="rId54" Type="http://schemas.openxmlformats.org/officeDocument/2006/relationships/hyperlink" Target="https://aws.amazon.com/support" TargetMode="External"/><Relationship Id="rId1" Type="http://schemas.openxmlformats.org/officeDocument/2006/relationships/slideLayout" Target="../slideLayouts/slideLayout2.xml"/><Relationship Id="rId6" Type="http://schemas.openxmlformats.org/officeDocument/2006/relationships/hyperlink" Target="https://en.wikipedia.org/wiki/Utility_computing" TargetMode="External"/><Relationship Id="rId15" Type="http://schemas.openxmlformats.org/officeDocument/2006/relationships/hyperlink" Target="https://docs.aws.amazon.com/lambda/latest/dg/invocation-async.html#invocation-async-destinations" TargetMode="External"/><Relationship Id="rId23" Type="http://schemas.openxmlformats.org/officeDocument/2006/relationships/hyperlink" Target="http://docs.aws.amazon.com/kms/latest/developerguide/overview.html" TargetMode="External"/><Relationship Id="rId28" Type="http://schemas.openxmlformats.org/officeDocument/2006/relationships/hyperlink" Target="https://aws.amazon.com/lambda/pricing/" TargetMode="External"/><Relationship Id="rId36" Type="http://schemas.openxmlformats.org/officeDocument/2006/relationships/hyperlink" Target="http://docs.aws.amazon.com/AmazonCloudWatch/latest/DeveloperGuide/WhatIsCloudWatch.html" TargetMode="External"/><Relationship Id="rId49" Type="http://schemas.openxmlformats.org/officeDocument/2006/relationships/hyperlink" Target="https://aws.amazon.com/lambda/edge/" TargetMode="External"/><Relationship Id="rId57" Type="http://schemas.openxmlformats.org/officeDocument/2006/relationships/hyperlink" Target="http://docs.aws.amazon.com/lambda/latest/dg/java-lambda.html" TargetMode="External"/><Relationship Id="rId10" Type="http://schemas.openxmlformats.org/officeDocument/2006/relationships/hyperlink" Target="https://en.wikipedia.org/wiki/Microsoft_Azure" TargetMode="External"/><Relationship Id="rId31" Type="http://schemas.openxmlformats.org/officeDocument/2006/relationships/hyperlink" Target="http://docs.aws.amazon.com/AmazonS3/latest/dev/NotificationHowTo.html" TargetMode="External"/><Relationship Id="rId44" Type="http://schemas.openxmlformats.org/officeDocument/2006/relationships/hyperlink" Target="http://docs.aws.amazon.com/lambda/latest/dg/lambda-x-ray.html" TargetMode="External"/><Relationship Id="rId52" Type="http://schemas.openxmlformats.org/officeDocument/2006/relationships/hyperlink" Target="http://docs.aws.amazon.com/lambda/latest/dg/API_UpdateFunctionConfiguration.html" TargetMode="External"/></Relationships>
</file>

<file path=ppt/slides/_rels/slide56.xml.rels><?xml version="1.0" encoding="UTF-8" standalone="yes"?>
<Relationships xmlns="http://schemas.openxmlformats.org/package/2006/relationships"><Relationship Id="rId13" Type="http://schemas.openxmlformats.org/officeDocument/2006/relationships/hyperlink" Target="http://docs.aws.amazon.com/lambda/latest/dg/env_variables.html" TargetMode="External"/><Relationship Id="rId18" Type="http://schemas.openxmlformats.org/officeDocument/2006/relationships/hyperlink" Target="https://docs.aws.amazon.com/lambda/latest/dg/resource-model.html" TargetMode="External"/><Relationship Id="rId26" Type="http://schemas.openxmlformats.org/officeDocument/2006/relationships/hyperlink" Target="https://aws.amazon.com/cloudtrail/" TargetMode="External"/><Relationship Id="rId39" Type="http://schemas.openxmlformats.org/officeDocument/2006/relationships/hyperlink" Target="https://docs.aws.amazon.com/efs/latest/ug/efs-access-points.html" TargetMode="External"/><Relationship Id="rId21" Type="http://schemas.openxmlformats.org/officeDocument/2006/relationships/hyperlink" Target="http://docs.aws.amazon.com/lambda/latest/dg/intro-core-components.html#intro-core-components-event-sources" TargetMode="External"/><Relationship Id="rId34" Type="http://schemas.openxmlformats.org/officeDocument/2006/relationships/hyperlink" Target="https://aws.amazon.com/xray/" TargetMode="External"/><Relationship Id="rId42" Type="http://schemas.openxmlformats.org/officeDocument/2006/relationships/hyperlink" Target="http://docs.aws.amazon.com/AmazonCloudFront/latest/DeveloperGuide/lambda-at-the-edge.html" TargetMode="External"/><Relationship Id="rId47" Type="http://schemas.openxmlformats.org/officeDocument/2006/relationships/hyperlink" Target="http://docs.aws.amazon.com/AmazonVPC/latest/UserGuide/vpc-nat-gateway.html" TargetMode="External"/><Relationship Id="rId7" Type="http://schemas.openxmlformats.org/officeDocument/2006/relationships/hyperlink" Target="https://docs.aws.amazon.com/lambda/latest/dg/with-s3.html" TargetMode="External"/><Relationship Id="rId2" Type="http://schemas.openxmlformats.org/officeDocument/2006/relationships/hyperlink" Target="https://aws.amazon.com/ec2/" TargetMode="External"/><Relationship Id="rId16" Type="http://schemas.openxmlformats.org/officeDocument/2006/relationships/hyperlink" Target="https://docs.aws.amazon.com/lambda/latest/dg/configuration-layers.html" TargetMode="External"/><Relationship Id="rId29" Type="http://schemas.openxmlformats.org/officeDocument/2006/relationships/hyperlink" Target="https://aws.amazon.com/api-gateway/" TargetMode="External"/><Relationship Id="rId1" Type="http://schemas.openxmlformats.org/officeDocument/2006/relationships/slideLayout" Target="../slideLayouts/slideLayout2.xml"/><Relationship Id="rId6" Type="http://schemas.openxmlformats.org/officeDocument/2006/relationships/hyperlink" Target="https://docs.aws.amazon.com/lambda/latest/dg/invocation-async.html#invocation-async-destinations" TargetMode="External"/><Relationship Id="rId11" Type="http://schemas.openxmlformats.org/officeDocument/2006/relationships/hyperlink" Target="https://console.aws.amazon.com/lambda/home?region=us-east-1" TargetMode="External"/><Relationship Id="rId24" Type="http://schemas.openxmlformats.org/officeDocument/2006/relationships/hyperlink" Target="http://docs.aws.amazon.com/sns/latest/dg/sns-lambda.html" TargetMode="External"/><Relationship Id="rId32" Type="http://schemas.openxmlformats.org/officeDocument/2006/relationships/hyperlink" Target="http://docs.aws.amazon.com/lambda/latest/dg/deploying-lambda-apps.html" TargetMode="External"/><Relationship Id="rId37" Type="http://schemas.openxmlformats.org/officeDocument/2006/relationships/hyperlink" Target="https://aws.amazon.com/rds/proxy/pricing/" TargetMode="External"/><Relationship Id="rId40" Type="http://schemas.openxmlformats.org/officeDocument/2006/relationships/hyperlink" Target="https://aws.amazon.com/lambda/edge/" TargetMode="External"/><Relationship Id="rId45" Type="http://schemas.openxmlformats.org/officeDocument/2006/relationships/hyperlink" Target="https://aws.amazon.com/support" TargetMode="External"/><Relationship Id="rId5" Type="http://schemas.openxmlformats.org/officeDocument/2006/relationships/hyperlink" Target="https://docs.aws.amazon.com/lambda/latest/dg/invocation-retries.html" TargetMode="External"/><Relationship Id="rId15" Type="http://schemas.openxmlformats.org/officeDocument/2006/relationships/hyperlink" Target="http://docs.aws.amazon.com/lambda/latest/dg/welcome.html" TargetMode="External"/><Relationship Id="rId23" Type="http://schemas.openxmlformats.org/officeDocument/2006/relationships/hyperlink" Target="http://docs.aws.amazon.com/amazondynamodb/latest/developerguide/Streams.html" TargetMode="External"/><Relationship Id="rId28" Type="http://schemas.openxmlformats.org/officeDocument/2006/relationships/hyperlink" Target="https://aws.amazon.com/mobile/sdk/" TargetMode="External"/><Relationship Id="rId36" Type="http://schemas.openxmlformats.org/officeDocument/2006/relationships/hyperlink" Target="https://aws.amazon.com/rds/proxy/" TargetMode="External"/><Relationship Id="rId10" Type="http://schemas.openxmlformats.org/officeDocument/2006/relationships/hyperlink" Target="http://docs.aws.amazon.com/lambda/latest/dg/lambda-introduction.html" TargetMode="External"/><Relationship Id="rId19" Type="http://schemas.openxmlformats.org/officeDocument/2006/relationships/hyperlink" Target="https://aws.amazon.com/lambda/pricing/" TargetMode="External"/><Relationship Id="rId31" Type="http://schemas.openxmlformats.org/officeDocument/2006/relationships/hyperlink" Target="http://docs.aws.amazon.com/lambda/latest/dg/automating-deployment.html" TargetMode="External"/><Relationship Id="rId44" Type="http://schemas.openxmlformats.org/officeDocument/2006/relationships/hyperlink" Target="http://docs.aws.amazon.com/lambda/latest/dg/concurrent-executions.html#concurrent-execution-safety-limit" TargetMode="External"/><Relationship Id="rId4" Type="http://schemas.openxmlformats.org/officeDocument/2006/relationships/hyperlink" Target="https://docs.aws.amazon.com/lambda/latest/dg/services-alexa.html" TargetMode="External"/><Relationship Id="rId9" Type="http://schemas.openxmlformats.org/officeDocument/2006/relationships/hyperlink" Target="https://docs.aws.amazon.com/lambda/latest/dg/services-iot.html" TargetMode="External"/><Relationship Id="rId14" Type="http://schemas.openxmlformats.org/officeDocument/2006/relationships/hyperlink" Target="http://docs.aws.amazon.com/kms/latest/developerguide/overview.html" TargetMode="External"/><Relationship Id="rId22" Type="http://schemas.openxmlformats.org/officeDocument/2006/relationships/hyperlink" Target="http://docs.aws.amazon.com/AmazonS3/latest/dev/NotificationHowTo.html" TargetMode="External"/><Relationship Id="rId27" Type="http://schemas.openxmlformats.org/officeDocument/2006/relationships/hyperlink" Target="http://docs.aws.amazon.com/AmazonCloudWatch/latest/DeveloperGuide/WhatIsCloudWatch.html" TargetMode="External"/><Relationship Id="rId30" Type="http://schemas.openxmlformats.org/officeDocument/2006/relationships/hyperlink" Target="https://aws.amazon.com/serverless/serverlessrepo/" TargetMode="External"/><Relationship Id="rId35" Type="http://schemas.openxmlformats.org/officeDocument/2006/relationships/hyperlink" Target="http://docs.aws.amazon.com/lambda/latest/dg/lambda-x-ray.html" TargetMode="External"/><Relationship Id="rId43" Type="http://schemas.openxmlformats.org/officeDocument/2006/relationships/hyperlink" Target="http://docs.aws.amazon.com/lambda/latest/dg/API_UpdateFunctionConfiguration.html" TargetMode="External"/><Relationship Id="rId48" Type="http://schemas.openxmlformats.org/officeDocument/2006/relationships/hyperlink" Target="http://docs.aws.amazon.com/lambda/latest/dg/java-lambda.html" TargetMode="External"/><Relationship Id="rId8" Type="http://schemas.openxmlformats.org/officeDocument/2006/relationships/hyperlink" Target="https://docs.aws.amazon.com/lambda/latest/dg/services-codecommit.html" TargetMode="External"/><Relationship Id="rId3" Type="http://schemas.openxmlformats.org/officeDocument/2006/relationships/hyperlink" Target="https://docs.aws.amazon.com/lambda/latest/dg/services-alb.html" TargetMode="External"/><Relationship Id="rId12" Type="http://schemas.openxmlformats.org/officeDocument/2006/relationships/hyperlink" Target="http://docs.aws.amazon.com/lambda/latest/dg/getting-started.html" TargetMode="External"/><Relationship Id="rId17" Type="http://schemas.openxmlformats.org/officeDocument/2006/relationships/hyperlink" Target="http://docs.aws.amazon.com/lambda/latest/dg/monitoring-functions.html" TargetMode="External"/><Relationship Id="rId25" Type="http://schemas.openxmlformats.org/officeDocument/2006/relationships/hyperlink" Target="https://aws.amazon.com/cognito/" TargetMode="External"/><Relationship Id="rId33" Type="http://schemas.openxmlformats.org/officeDocument/2006/relationships/hyperlink" Target="https://aws.amazon.com/step-functions/" TargetMode="External"/><Relationship Id="rId38" Type="http://schemas.openxmlformats.org/officeDocument/2006/relationships/hyperlink" Target="https://github.com/awslabs/serverless-application-specification" TargetMode="External"/><Relationship Id="rId46" Type="http://schemas.openxmlformats.org/officeDocument/2006/relationships/hyperlink" Target="http://docs.aws.amazon.com/lambda/latest/dg/setting-up.html" TargetMode="External"/><Relationship Id="rId20" Type="http://schemas.openxmlformats.org/officeDocument/2006/relationships/hyperlink" Target="http://docs.aws.amazon.com/lambda/latest/dg/versioning-aliases.html" TargetMode="External"/><Relationship Id="rId41" Type="http://schemas.openxmlformats.org/officeDocument/2006/relationships/hyperlink" Target="https://aws.amazon.com/cloudfron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70.xml.rels><?xml version="1.0" encoding="UTF-8" standalone="yes"?>
<Relationships xmlns="http://schemas.openxmlformats.org/package/2006/relationships"><Relationship Id="rId3" Type="http://schemas.openxmlformats.org/officeDocument/2006/relationships/hyperlink" Target="https://cloud.google.com/files/storage_architecture_and_challenges.pdf" TargetMode="External"/><Relationship Id="rId2" Type="http://schemas.openxmlformats.org/officeDocument/2006/relationships/hyperlink" Target="https://www.systutorials.com/colossus-successor-to-google-file-system-gfs/" TargetMode="External"/><Relationship Id="rId1" Type="http://schemas.openxmlformats.org/officeDocument/2006/relationships/slideLayout" Target="../slideLayouts/slideLayout2.xml"/><Relationship Id="rId6" Type="http://schemas.openxmlformats.org/officeDocument/2006/relationships/hyperlink" Target="https://research.google/pubs/" TargetMode="External"/><Relationship Id="rId5" Type="http://schemas.openxmlformats.org/officeDocument/2006/relationships/hyperlink" Target="https://googleblog.blogspot.com/2010/06/our-new-search-index-caffeine.html" TargetMode="External"/><Relationship Id="rId4" Type="http://schemas.openxmlformats.org/officeDocument/2006/relationships/hyperlink" Target="https://usefulstuff.io/2013/05/google-and-evolution-of-big-data/"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EBAC5E-A0FF-428F-A07D-54D83A815106}"/>
              </a:ext>
            </a:extLst>
          </p:cNvPr>
          <p:cNvSpPr>
            <a:spLocks noGrp="1"/>
          </p:cNvSpPr>
          <p:nvPr>
            <p:ph type="ctrTitle"/>
          </p:nvPr>
        </p:nvSpPr>
        <p:spPr/>
        <p:txBody>
          <a:bodyPr/>
          <a:lstStyle/>
          <a:p>
            <a:r>
              <a:rPr lang="en-US" dirty="0"/>
              <a:t>Cloud Architectures </a:t>
            </a:r>
          </a:p>
        </p:txBody>
      </p:sp>
      <p:sp>
        <p:nvSpPr>
          <p:cNvPr id="3" name="Sottotitolo 2">
            <a:extLst>
              <a:ext uri="{FF2B5EF4-FFF2-40B4-BE49-F238E27FC236}">
                <a16:creationId xmlns:a16="http://schemas.microsoft.com/office/drawing/2014/main" id="{46867B66-B856-4335-8C0E-9773A9DB7F1F}"/>
              </a:ext>
            </a:extLst>
          </p:cNvPr>
          <p:cNvSpPr>
            <a:spLocks noGrp="1"/>
          </p:cNvSpPr>
          <p:nvPr>
            <p:ph type="subTitle" idx="1"/>
          </p:nvPr>
        </p:nvSpPr>
        <p:spPr/>
        <p:txBody>
          <a:bodyPr>
            <a:normAutofit/>
          </a:bodyPr>
          <a:lstStyle/>
          <a:p>
            <a:r>
              <a:rPr lang="en-US" sz="6000" dirty="0"/>
              <a:t>for Big Data</a:t>
            </a:r>
          </a:p>
        </p:txBody>
      </p:sp>
    </p:spTree>
    <p:extLst>
      <p:ext uri="{BB962C8B-B14F-4D97-AF65-F5344CB8AC3E}">
        <p14:creationId xmlns:p14="http://schemas.microsoft.com/office/powerpoint/2010/main" val="2765995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4CFC9C-5027-4D86-A167-147170B95763}"/>
              </a:ext>
            </a:extLst>
          </p:cNvPr>
          <p:cNvSpPr>
            <a:spLocks noGrp="1"/>
          </p:cNvSpPr>
          <p:nvPr>
            <p:ph type="title"/>
          </p:nvPr>
        </p:nvSpPr>
        <p:spPr/>
        <p:txBody>
          <a:bodyPr/>
          <a:lstStyle/>
          <a:p>
            <a:r>
              <a:rPr lang="it-IT" dirty="0"/>
              <a:t>Cloud computing</a:t>
            </a:r>
            <a:endParaRPr lang="en-US" dirty="0"/>
          </a:p>
        </p:txBody>
      </p:sp>
      <p:sp>
        <p:nvSpPr>
          <p:cNvPr id="3" name="Segnaposto contenuto 2">
            <a:extLst>
              <a:ext uri="{FF2B5EF4-FFF2-40B4-BE49-F238E27FC236}">
                <a16:creationId xmlns:a16="http://schemas.microsoft.com/office/drawing/2014/main" id="{A9ABBAE5-1C01-435C-8716-F03F6664BBBD}"/>
              </a:ext>
            </a:extLst>
          </p:cNvPr>
          <p:cNvSpPr>
            <a:spLocks noGrp="1"/>
          </p:cNvSpPr>
          <p:nvPr>
            <p:ph idx="1"/>
          </p:nvPr>
        </p:nvSpPr>
        <p:spPr/>
        <p:txBody>
          <a:bodyPr>
            <a:normAutofit lnSpcReduction="10000"/>
          </a:bodyPr>
          <a:lstStyle/>
          <a:p>
            <a:pPr marL="0" indent="0">
              <a:buNone/>
            </a:pPr>
            <a:r>
              <a:rPr lang="en-US" dirty="0"/>
              <a:t>Cloud deployments</a:t>
            </a:r>
          </a:p>
          <a:p>
            <a:pPr lvl="1"/>
            <a:r>
              <a:rPr lang="en-US" dirty="0"/>
              <a:t>Infrastructure as a Service, IaaS</a:t>
            </a:r>
          </a:p>
          <a:p>
            <a:pPr lvl="2"/>
            <a:r>
              <a:rPr lang="en-US" dirty="0"/>
              <a:t>Raw compute, storage, network</a:t>
            </a:r>
          </a:p>
          <a:p>
            <a:pPr lvl="2"/>
            <a:r>
              <a:rPr lang="en-US" dirty="0"/>
              <a:t>Pay for what you allocate</a:t>
            </a:r>
          </a:p>
          <a:p>
            <a:pPr lvl="1"/>
            <a:r>
              <a:rPr lang="en-US" dirty="0"/>
              <a:t>Platform as a Service, PaaS</a:t>
            </a:r>
          </a:p>
          <a:p>
            <a:pPr lvl="2"/>
            <a:r>
              <a:rPr lang="en-US" dirty="0"/>
              <a:t>Focus on your application logic</a:t>
            </a:r>
          </a:p>
          <a:p>
            <a:pPr lvl="2"/>
            <a:r>
              <a:rPr lang="en-US" dirty="0"/>
              <a:t>Use libraries that give access to infrastructure</a:t>
            </a:r>
          </a:p>
          <a:p>
            <a:pPr lvl="2"/>
            <a:r>
              <a:rPr lang="en-US" dirty="0"/>
              <a:t>Pay for what you use</a:t>
            </a:r>
          </a:p>
          <a:p>
            <a:pPr marL="457200" lvl="1" indent="0">
              <a:buNone/>
            </a:pPr>
            <a:endParaRPr lang="en-US" dirty="0"/>
          </a:p>
          <a:p>
            <a:pPr marL="0" indent="0">
              <a:buNone/>
            </a:pPr>
            <a:r>
              <a:rPr lang="en-US" dirty="0"/>
              <a:t>Types of cloud</a:t>
            </a:r>
          </a:p>
          <a:p>
            <a:pPr lvl="1"/>
            <a:r>
              <a:rPr lang="en-US" i="1" dirty="0"/>
              <a:t>Public</a:t>
            </a:r>
            <a:r>
              <a:rPr lang="en-US" dirty="0"/>
              <a:t> clouds are accessible to anyone willing to pay (e.g., Microsoft, AWS, Google)</a:t>
            </a:r>
          </a:p>
          <a:p>
            <a:pPr lvl="1"/>
            <a:r>
              <a:rPr lang="en-US" i="1" dirty="0"/>
              <a:t>Private</a:t>
            </a:r>
            <a:r>
              <a:rPr lang="en-US" dirty="0"/>
              <a:t> clouds are accessible by individuals within an institution</a:t>
            </a:r>
          </a:p>
          <a:p>
            <a:pPr lvl="1"/>
            <a:r>
              <a:rPr lang="en-US" i="1" dirty="0"/>
              <a:t>Hybrid</a:t>
            </a:r>
            <a:r>
              <a:rPr lang="en-US" dirty="0"/>
              <a:t> clouds: a mix of the previous</a:t>
            </a:r>
          </a:p>
          <a:p>
            <a:pPr marL="0" indent="0">
              <a:buNone/>
            </a:pPr>
            <a:endParaRPr lang="en-US" dirty="0"/>
          </a:p>
          <a:p>
            <a:pPr marL="0" indent="0">
              <a:buNone/>
            </a:pPr>
            <a:r>
              <a:rPr lang="en-US" dirty="0"/>
              <a:t>Interfacing with cloud services</a:t>
            </a:r>
          </a:p>
          <a:p>
            <a:pPr lvl="1"/>
            <a:r>
              <a:rPr lang="en-US" dirty="0"/>
              <a:t>Portals</a:t>
            </a:r>
          </a:p>
          <a:p>
            <a:pPr lvl="1"/>
            <a:r>
              <a:rPr lang="en-US" dirty="0"/>
              <a:t>REST APIs</a:t>
            </a:r>
          </a:p>
          <a:p>
            <a:pPr marL="0" indent="0">
              <a:buNone/>
            </a:pPr>
            <a:endParaRPr lang="en-US" dirty="0"/>
          </a:p>
        </p:txBody>
      </p:sp>
      <p:sp>
        <p:nvSpPr>
          <p:cNvPr id="4" name="Segnaposto piè di pagina 3">
            <a:extLst>
              <a:ext uri="{FF2B5EF4-FFF2-40B4-BE49-F238E27FC236}">
                <a16:creationId xmlns:a16="http://schemas.microsoft.com/office/drawing/2014/main" id="{68F078A9-A31B-4D05-AB6E-ECE05AD37FD9}"/>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4A154275-4167-48B3-9E18-8F9DD0187898}"/>
              </a:ext>
            </a:extLst>
          </p:cNvPr>
          <p:cNvSpPr>
            <a:spLocks noGrp="1"/>
          </p:cNvSpPr>
          <p:nvPr>
            <p:ph type="sldNum" sz="quarter" idx="12"/>
          </p:nvPr>
        </p:nvSpPr>
        <p:spPr/>
        <p:txBody>
          <a:bodyPr/>
          <a:lstStyle/>
          <a:p>
            <a:fld id="{F66540BB-AA57-4860-985D-555AFC019405}" type="slidenum">
              <a:rPr lang="en-US" smtClean="0"/>
              <a:t>10</a:t>
            </a:fld>
            <a:endParaRPr lang="en-US"/>
          </a:p>
        </p:txBody>
      </p:sp>
      <p:pic>
        <p:nvPicPr>
          <p:cNvPr id="6" name="Immagine 5">
            <a:extLst>
              <a:ext uri="{FF2B5EF4-FFF2-40B4-BE49-F238E27FC236}">
                <a16:creationId xmlns:a16="http://schemas.microsoft.com/office/drawing/2014/main" id="{7CDCE3FA-8C35-4408-8BCC-27DF9A2A9E12}"/>
              </a:ext>
            </a:extLst>
          </p:cNvPr>
          <p:cNvPicPr>
            <a:picLocks noChangeAspect="1"/>
          </p:cNvPicPr>
          <p:nvPr/>
        </p:nvPicPr>
        <p:blipFill>
          <a:blip r:embed="rId2"/>
          <a:stretch>
            <a:fillRect/>
          </a:stretch>
        </p:blipFill>
        <p:spPr>
          <a:xfrm>
            <a:off x="7038609" y="4756562"/>
            <a:ext cx="4228425" cy="1889447"/>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65BACA52-6254-4DF6-AF79-C48B42FE1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901" y="834263"/>
            <a:ext cx="5533400" cy="3083718"/>
          </a:xfrm>
          <a:prstGeom prst="rect">
            <a:avLst/>
          </a:prstGeom>
        </p:spPr>
      </p:pic>
    </p:spTree>
    <p:extLst>
      <p:ext uri="{BB962C8B-B14F-4D97-AF65-F5344CB8AC3E}">
        <p14:creationId xmlns:p14="http://schemas.microsoft.com/office/powerpoint/2010/main" val="2973855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Immagine 35">
            <a:extLst>
              <a:ext uri="{FF2B5EF4-FFF2-40B4-BE49-F238E27FC236}">
                <a16:creationId xmlns:a16="http://schemas.microsoft.com/office/drawing/2014/main" id="{0D73178F-2D5B-41E4-965C-3BCB9DC9934D}"/>
              </a:ext>
            </a:extLst>
          </p:cNvPr>
          <p:cNvPicPr>
            <a:picLocks noChangeAspect="1"/>
          </p:cNvPicPr>
          <p:nvPr/>
        </p:nvPicPr>
        <p:blipFill rotWithShape="1">
          <a:blip r:embed="rId2"/>
          <a:srcRect l="6604" r="15061" b="-2"/>
          <a:stretch/>
        </p:blipFill>
        <p:spPr>
          <a:xfrm>
            <a:off x="20" y="10"/>
            <a:ext cx="5997616" cy="4306823"/>
          </a:xfrm>
          <a:custGeom>
            <a:avLst/>
            <a:gdLst/>
            <a:ahLst/>
            <a:cxnLst/>
            <a:rect l="l" t="t" r="r" b="b"/>
            <a:pathLst>
              <a:path w="5997636" h="4306833">
                <a:moveTo>
                  <a:pt x="0" y="0"/>
                </a:moveTo>
                <a:lnTo>
                  <a:pt x="5997636" y="0"/>
                </a:lnTo>
                <a:lnTo>
                  <a:pt x="5997636" y="4302053"/>
                </a:lnTo>
                <a:lnTo>
                  <a:pt x="5313331" y="4306748"/>
                </a:lnTo>
                <a:cubicBezTo>
                  <a:pt x="3800480" y="4309129"/>
                  <a:pt x="2093145" y="4262282"/>
                  <a:pt x="400746" y="4118385"/>
                </a:cubicBezTo>
                <a:lnTo>
                  <a:pt x="0" y="4081409"/>
                </a:lnTo>
                <a:lnTo>
                  <a:pt x="0" y="2982070"/>
                </a:lnTo>
                <a:lnTo>
                  <a:pt x="0" y="2789945"/>
                </a:lnTo>
                <a:close/>
              </a:path>
            </a:pathLst>
          </a:custGeom>
        </p:spPr>
      </p:pic>
      <p:pic>
        <p:nvPicPr>
          <p:cNvPr id="37" name="Immagine 36">
            <a:extLst>
              <a:ext uri="{FF2B5EF4-FFF2-40B4-BE49-F238E27FC236}">
                <a16:creationId xmlns:a16="http://schemas.microsoft.com/office/drawing/2014/main" id="{6D33C87F-3BE3-4126-98FB-55C5E1ACE921}"/>
              </a:ext>
            </a:extLst>
          </p:cNvPr>
          <p:cNvPicPr>
            <a:picLocks noChangeAspect="1"/>
          </p:cNvPicPr>
          <p:nvPr/>
        </p:nvPicPr>
        <p:blipFill rotWithShape="1">
          <a:blip r:embed="rId3"/>
          <a:srcRect l="11342" r="9957" b="-1"/>
          <a:stretch/>
        </p:blipFill>
        <p:spPr>
          <a:xfrm>
            <a:off x="6176435" y="10"/>
            <a:ext cx="6015565" cy="4299555"/>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p:spPr>
      </p:pic>
      <p:sp>
        <p:nvSpPr>
          <p:cNvPr id="38" name="Titolo 1">
            <a:extLst>
              <a:ext uri="{FF2B5EF4-FFF2-40B4-BE49-F238E27FC236}">
                <a16:creationId xmlns:a16="http://schemas.microsoft.com/office/drawing/2014/main" id="{9FDB32D6-A1B0-4C5A-846E-6A9CC9ECDB5D}"/>
              </a:ext>
            </a:extLst>
          </p:cNvPr>
          <p:cNvSpPr>
            <a:spLocks noGrp="1"/>
          </p:cNvSpPr>
          <p:nvPr>
            <p:ph type="title"/>
          </p:nvPr>
        </p:nvSpPr>
        <p:spPr>
          <a:xfrm>
            <a:off x="888630" y="4563895"/>
            <a:ext cx="5109005" cy="1777829"/>
          </a:xfrm>
        </p:spPr>
        <p:txBody>
          <a:bodyPr>
            <a:normAutofit/>
          </a:bodyPr>
          <a:lstStyle/>
          <a:p>
            <a:pPr algn="r"/>
            <a:r>
              <a:rPr lang="en-US"/>
              <a:t>Vertically</a:t>
            </a:r>
          </a:p>
        </p:txBody>
      </p:sp>
      <p:sp>
        <p:nvSpPr>
          <p:cNvPr id="39" name="Segnaposto contenuto 2">
            <a:extLst>
              <a:ext uri="{FF2B5EF4-FFF2-40B4-BE49-F238E27FC236}">
                <a16:creationId xmlns:a16="http://schemas.microsoft.com/office/drawing/2014/main" id="{B19656EE-4C73-447D-93F0-5808163F0FD4}"/>
              </a:ext>
            </a:extLst>
          </p:cNvPr>
          <p:cNvSpPr>
            <a:spLocks noGrp="1"/>
          </p:cNvSpPr>
          <p:nvPr>
            <p:ph idx="1"/>
          </p:nvPr>
        </p:nvSpPr>
        <p:spPr>
          <a:xfrm>
            <a:off x="6191776" y="4571423"/>
            <a:ext cx="5208544" cy="1770300"/>
          </a:xfrm>
        </p:spPr>
        <p:txBody>
          <a:bodyPr anchor="ctr">
            <a:normAutofit/>
          </a:bodyPr>
          <a:lstStyle/>
          <a:p>
            <a:pPr marL="0" indent="0">
              <a:buNone/>
            </a:pPr>
            <a:r>
              <a:rPr lang="en-US" sz="3200"/>
              <a:t>Horizontally</a:t>
            </a:r>
          </a:p>
        </p:txBody>
      </p:sp>
      <p:sp>
        <p:nvSpPr>
          <p:cNvPr id="40" name="Rettangolo 39">
            <a:extLst>
              <a:ext uri="{FF2B5EF4-FFF2-40B4-BE49-F238E27FC236}">
                <a16:creationId xmlns:a16="http://schemas.microsoft.com/office/drawing/2014/main" id="{CF3CCC2D-62C9-4271-9982-CCAA77FB2597}"/>
              </a:ext>
            </a:extLst>
          </p:cNvPr>
          <p:cNvSpPr/>
          <p:nvPr/>
        </p:nvSpPr>
        <p:spPr>
          <a:xfrm>
            <a:off x="4062008" y="5697062"/>
            <a:ext cx="4078120" cy="338554"/>
          </a:xfrm>
          <a:prstGeom prst="rect">
            <a:avLst/>
          </a:prstGeom>
        </p:spPr>
        <p:txBody>
          <a:bodyPr wrap="square">
            <a:spAutoFit/>
          </a:bodyPr>
          <a:lstStyle/>
          <a:p>
            <a:pPr algn="ctr"/>
            <a:r>
              <a:rPr lang="en-US" sz="800">
                <a:latin typeface="Helvetica" panose="020B0604020202020204" pitchFamily="34" charset="0"/>
                <a:cs typeface="Helvetica" panose="020B0604020202020204" pitchFamily="34" charset="0"/>
              </a:rPr>
              <a:t>https://www.coursera.org/learn/aws-fundamentals-cloud-migration/lecture/4sO8t/scaling-considerations</a:t>
            </a:r>
          </a:p>
        </p:txBody>
      </p:sp>
      <p:sp>
        <p:nvSpPr>
          <p:cNvPr id="41" name="Rettangolo 40">
            <a:extLst>
              <a:ext uri="{FF2B5EF4-FFF2-40B4-BE49-F238E27FC236}">
                <a16:creationId xmlns:a16="http://schemas.microsoft.com/office/drawing/2014/main" id="{D75085AF-B33C-45A9-9C49-46654E289298}"/>
              </a:ext>
            </a:extLst>
          </p:cNvPr>
          <p:cNvSpPr/>
          <p:nvPr/>
        </p:nvSpPr>
        <p:spPr>
          <a:xfrm>
            <a:off x="62654" y="4866065"/>
            <a:ext cx="4390149" cy="1384995"/>
          </a:xfrm>
          <a:prstGeom prst="rect">
            <a:avLst/>
          </a:prstGeom>
        </p:spPr>
        <p:txBody>
          <a:bodyPr wrap="square">
            <a:spAutoFit/>
          </a:bodyPr>
          <a:lstStyle/>
          <a:p>
            <a:r>
              <a:rPr lang="en-US" sz="1400">
                <a:latin typeface="Helvetica" panose="020B0604020202020204" pitchFamily="34" charset="0"/>
                <a:cs typeface="Helvetica" panose="020B0604020202020204" pitchFamily="34" charset="0"/>
              </a:rPr>
              <a:t>(scaling up)</a:t>
            </a:r>
          </a:p>
          <a:p>
            <a:pPr marL="285750" indent="-285750">
              <a:buFont typeface="Arial" panose="020B0604020202020204" pitchFamily="34" charset="0"/>
              <a:buChar char="•"/>
            </a:pPr>
            <a:r>
              <a:rPr lang="en-US" sz="1400">
                <a:latin typeface="Helvetica" panose="020B0604020202020204" pitchFamily="34" charset="0"/>
                <a:cs typeface="Helvetica" panose="020B0604020202020204" pitchFamily="34" charset="0"/>
              </a:rPr>
              <a:t>Keep same resources but more capable </a:t>
            </a:r>
          </a:p>
          <a:p>
            <a:pPr marL="285750" indent="-285750">
              <a:buFont typeface="Arial" panose="020B0604020202020204" pitchFamily="34" charset="0"/>
              <a:buChar char="•"/>
            </a:pPr>
            <a:r>
              <a:rPr lang="en-US" sz="1400">
                <a:latin typeface="Helvetica" panose="020B0604020202020204" pitchFamily="34" charset="0"/>
                <a:cs typeface="Helvetica" panose="020B0604020202020204" pitchFamily="34" charset="0"/>
              </a:rPr>
              <a:t>Add memory, storage, or compute power </a:t>
            </a:r>
          </a:p>
          <a:p>
            <a:pPr marL="285750" indent="-285750">
              <a:buFont typeface="Arial" panose="020B0604020202020204" pitchFamily="34" charset="0"/>
              <a:buChar char="•"/>
            </a:pPr>
            <a:r>
              <a:rPr lang="en-US" sz="1400">
                <a:latin typeface="Helvetica" panose="020B0604020202020204" pitchFamily="34" charset="0"/>
                <a:cs typeface="Helvetica" panose="020B0604020202020204" pitchFamily="34" charset="0"/>
              </a:rPr>
              <a:t>Do not have to distribute </a:t>
            </a:r>
          </a:p>
          <a:p>
            <a:pPr marL="285750" indent="-285750">
              <a:buFont typeface="Arial" panose="020B0604020202020204" pitchFamily="34" charset="0"/>
              <a:buChar char="•"/>
            </a:pPr>
            <a:r>
              <a:rPr lang="en-US" sz="1400">
                <a:latin typeface="Helvetica" panose="020B0604020202020204" pitchFamily="34" charset="0"/>
                <a:cs typeface="Helvetica" panose="020B0604020202020204" pitchFamily="34" charset="0"/>
              </a:rPr>
              <a:t>Downtime when vertically scaling</a:t>
            </a:r>
          </a:p>
          <a:p>
            <a:pPr marL="285750" indent="-285750">
              <a:buFont typeface="Arial" panose="020B0604020202020204" pitchFamily="34" charset="0"/>
              <a:buChar char="•"/>
            </a:pPr>
            <a:r>
              <a:rPr lang="en-US" sz="1400">
                <a:latin typeface="Helvetica" panose="020B0604020202020204" pitchFamily="34" charset="0"/>
                <a:cs typeface="Helvetica" panose="020B0604020202020204" pitchFamily="34" charset="0"/>
              </a:rPr>
              <a:t>Do not scale back down</a:t>
            </a:r>
          </a:p>
        </p:txBody>
      </p:sp>
      <p:sp>
        <p:nvSpPr>
          <p:cNvPr id="42" name="Rettangolo 41">
            <a:extLst>
              <a:ext uri="{FF2B5EF4-FFF2-40B4-BE49-F238E27FC236}">
                <a16:creationId xmlns:a16="http://schemas.microsoft.com/office/drawing/2014/main" id="{ADF1A3BC-D54D-4DA9-B658-663EB77D8BC2}"/>
              </a:ext>
            </a:extLst>
          </p:cNvPr>
          <p:cNvSpPr/>
          <p:nvPr/>
        </p:nvSpPr>
        <p:spPr>
          <a:xfrm>
            <a:off x="8636001" y="4866065"/>
            <a:ext cx="3493026" cy="1169551"/>
          </a:xfrm>
          <a:prstGeom prst="rect">
            <a:avLst/>
          </a:prstGeom>
        </p:spPr>
        <p:txBody>
          <a:bodyPr wrap="square">
            <a:spAutoFit/>
          </a:bodyPr>
          <a:lstStyle/>
          <a:p>
            <a:r>
              <a:rPr lang="en-US" sz="1400">
                <a:latin typeface="Helvetica" panose="020B0604020202020204" pitchFamily="34" charset="0"/>
                <a:cs typeface="Helvetica" panose="020B0604020202020204" pitchFamily="34" charset="0"/>
              </a:rPr>
              <a:t>(scaling out)</a:t>
            </a:r>
          </a:p>
          <a:p>
            <a:pPr marL="285750" indent="-285750">
              <a:buFont typeface="Arial" panose="020B0604020202020204" pitchFamily="34" charset="0"/>
              <a:buChar char="•"/>
            </a:pPr>
            <a:r>
              <a:rPr lang="en-US" sz="1400">
                <a:latin typeface="Helvetica" panose="020B0604020202020204" pitchFamily="34" charset="0"/>
                <a:cs typeface="Helvetica" panose="020B0604020202020204" pitchFamily="34" charset="0"/>
              </a:rPr>
              <a:t>Add resources, distribute across them</a:t>
            </a:r>
          </a:p>
          <a:p>
            <a:pPr marL="285750" indent="-285750">
              <a:buFont typeface="Arial" panose="020B0604020202020204" pitchFamily="34" charset="0"/>
              <a:buChar char="•"/>
            </a:pPr>
            <a:r>
              <a:rPr lang="en-US" sz="1400">
                <a:latin typeface="Helvetica" panose="020B0604020202020204" pitchFamily="34" charset="0"/>
                <a:cs typeface="Helvetica" panose="020B0604020202020204" pitchFamily="34" charset="0"/>
              </a:rPr>
              <a:t>No downtime for original resource</a:t>
            </a:r>
          </a:p>
          <a:p>
            <a:pPr marL="285750" indent="-285750">
              <a:buFont typeface="Arial" panose="020B0604020202020204" pitchFamily="34" charset="0"/>
              <a:buChar char="•"/>
            </a:pPr>
            <a:r>
              <a:rPr lang="en-US" sz="1400">
                <a:latin typeface="Helvetica" panose="020B0604020202020204" pitchFamily="34" charset="0"/>
                <a:cs typeface="Helvetica" panose="020B0604020202020204" pitchFamily="34" charset="0"/>
              </a:rPr>
              <a:t>As load grows, add more resources</a:t>
            </a:r>
          </a:p>
          <a:p>
            <a:pPr marL="285750" indent="-285750">
              <a:buFont typeface="Arial" panose="020B0604020202020204" pitchFamily="34" charset="0"/>
              <a:buChar char="•"/>
            </a:pPr>
            <a:r>
              <a:rPr lang="en-US" sz="1400">
                <a:latin typeface="Helvetica" panose="020B0604020202020204" pitchFamily="34" charset="0"/>
                <a:cs typeface="Helvetica" panose="020B0604020202020204" pitchFamily="34" charset="0"/>
              </a:rPr>
              <a:t>If need less resources, scale back</a:t>
            </a:r>
          </a:p>
        </p:txBody>
      </p:sp>
      <p:sp>
        <p:nvSpPr>
          <p:cNvPr id="43" name="Titolo 1">
            <a:extLst>
              <a:ext uri="{FF2B5EF4-FFF2-40B4-BE49-F238E27FC236}">
                <a16:creationId xmlns:a16="http://schemas.microsoft.com/office/drawing/2014/main" id="{2537487D-11F8-4064-9484-DE0C564B2BFA}"/>
              </a:ext>
            </a:extLst>
          </p:cNvPr>
          <p:cNvSpPr txBox="1">
            <a:spLocks/>
          </p:cNvSpPr>
          <p:nvPr/>
        </p:nvSpPr>
        <p:spPr>
          <a:xfrm>
            <a:off x="5256831" y="4250892"/>
            <a:ext cx="1691092" cy="1230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Helvetica" panose="020B0604020202020204" pitchFamily="34" charset="0"/>
                <a:ea typeface="+mj-ea"/>
                <a:cs typeface="Helvetica" panose="020B0604020202020204" pitchFamily="34" charset="0"/>
              </a:defRPr>
            </a:lvl1pPr>
          </a:lstStyle>
          <a:p>
            <a:r>
              <a:rPr lang="en-US"/>
              <a:t>Scaling</a:t>
            </a:r>
          </a:p>
        </p:txBody>
      </p:sp>
    </p:spTree>
    <p:extLst>
      <p:ext uri="{BB962C8B-B14F-4D97-AF65-F5344CB8AC3E}">
        <p14:creationId xmlns:p14="http://schemas.microsoft.com/office/powerpoint/2010/main" val="309974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9C39BB-0404-41D3-85C6-647B67F9E27F}"/>
              </a:ext>
            </a:extLst>
          </p:cNvPr>
          <p:cNvSpPr>
            <a:spLocks noGrp="1"/>
          </p:cNvSpPr>
          <p:nvPr>
            <p:ph type="title"/>
          </p:nvPr>
        </p:nvSpPr>
        <p:spPr/>
        <p:txBody>
          <a:bodyPr/>
          <a:lstStyle/>
          <a:p>
            <a:r>
              <a:rPr lang="it-IT" dirty="0"/>
              <a:t>Cloud computing</a:t>
            </a:r>
            <a:endParaRPr lang="en-US" dirty="0"/>
          </a:p>
        </p:txBody>
      </p:sp>
      <p:sp>
        <p:nvSpPr>
          <p:cNvPr id="35" name="Segnaposto piè di pagina 34">
            <a:extLst>
              <a:ext uri="{FF2B5EF4-FFF2-40B4-BE49-F238E27FC236}">
                <a16:creationId xmlns:a16="http://schemas.microsoft.com/office/drawing/2014/main" id="{B7A8550C-A695-4B83-9925-A461B20E1BF3}"/>
              </a:ext>
            </a:extLst>
          </p:cNvPr>
          <p:cNvSpPr>
            <a:spLocks noGrp="1"/>
          </p:cNvSpPr>
          <p:nvPr>
            <p:ph type="ftr" sz="quarter" idx="11"/>
          </p:nvPr>
        </p:nvSpPr>
        <p:spPr/>
        <p:txBody>
          <a:bodyPr/>
          <a:lstStyle/>
          <a:p>
            <a:r>
              <a:rPr lang="en-US" dirty="0"/>
              <a:t>BIG DATA (Modulo 2)</a:t>
            </a:r>
          </a:p>
        </p:txBody>
      </p:sp>
      <p:sp>
        <p:nvSpPr>
          <p:cNvPr id="36" name="Segnaposto numero diapositiva 35">
            <a:extLst>
              <a:ext uri="{FF2B5EF4-FFF2-40B4-BE49-F238E27FC236}">
                <a16:creationId xmlns:a16="http://schemas.microsoft.com/office/drawing/2014/main" id="{C4264CFB-9420-4D66-806B-2DE640BA39B8}"/>
              </a:ext>
            </a:extLst>
          </p:cNvPr>
          <p:cNvSpPr>
            <a:spLocks noGrp="1"/>
          </p:cNvSpPr>
          <p:nvPr>
            <p:ph type="sldNum" sz="quarter" idx="12"/>
          </p:nvPr>
        </p:nvSpPr>
        <p:spPr/>
        <p:txBody>
          <a:bodyPr/>
          <a:lstStyle/>
          <a:p>
            <a:fld id="{F66540BB-AA57-4860-985D-555AFC019405}" type="slidenum">
              <a:rPr lang="en-US" smtClean="0"/>
              <a:t>12</a:t>
            </a:fld>
            <a:endParaRPr lang="en-US"/>
          </a:p>
        </p:txBody>
      </p:sp>
      <p:pic>
        <p:nvPicPr>
          <p:cNvPr id="4" name="Immagine 3" descr="Immagine che contiene screenshot&#10;&#10;Descrizione generata automaticamente">
            <a:extLst>
              <a:ext uri="{FF2B5EF4-FFF2-40B4-BE49-F238E27FC236}">
                <a16:creationId xmlns:a16="http://schemas.microsoft.com/office/drawing/2014/main" id="{FCE957FF-41FC-428F-BE06-EEBB2409B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3355" y="1445129"/>
            <a:ext cx="4206240" cy="4206240"/>
          </a:xfrm>
          <a:prstGeom prst="rect">
            <a:avLst/>
          </a:prstGeom>
        </p:spPr>
      </p:pic>
      <p:sp>
        <p:nvSpPr>
          <p:cNvPr id="5" name="Rettangolo 4">
            <a:extLst>
              <a:ext uri="{FF2B5EF4-FFF2-40B4-BE49-F238E27FC236}">
                <a16:creationId xmlns:a16="http://schemas.microsoft.com/office/drawing/2014/main" id="{CF88DDD0-A88F-4D3D-8FE6-F5F90E5F4BD4}"/>
              </a:ext>
            </a:extLst>
          </p:cNvPr>
          <p:cNvSpPr/>
          <p:nvPr/>
        </p:nvSpPr>
        <p:spPr>
          <a:xfrm>
            <a:off x="7239000" y="5773027"/>
            <a:ext cx="4114800" cy="461665"/>
          </a:xfrm>
          <a:prstGeom prst="rect">
            <a:avLst/>
          </a:prstGeom>
        </p:spPr>
        <p:txBody>
          <a:bodyPr wrap="square">
            <a:spAutoFit/>
          </a:bodyPr>
          <a:lstStyle/>
          <a:p>
            <a:r>
              <a:rPr lang="en-US" sz="1200" dirty="0">
                <a:latin typeface="Helvetica" panose="020B0604020202020204" pitchFamily="34" charset="0"/>
                <a:cs typeface="Helvetica" panose="020B0604020202020204" pitchFamily="34" charset="0"/>
              </a:rPr>
              <a:t>https://www.statista.com/chart/18819/worldwide-market-share-of-leading-cloud-infrastructure-service-providers/</a:t>
            </a:r>
          </a:p>
        </p:txBody>
      </p:sp>
      <p:sp>
        <p:nvSpPr>
          <p:cNvPr id="37" name="Rettangolo 36">
            <a:extLst>
              <a:ext uri="{FF2B5EF4-FFF2-40B4-BE49-F238E27FC236}">
                <a16:creationId xmlns:a16="http://schemas.microsoft.com/office/drawing/2014/main" id="{D493418F-1728-4F8C-A045-79D3BF590F60}"/>
              </a:ext>
            </a:extLst>
          </p:cNvPr>
          <p:cNvSpPr/>
          <p:nvPr/>
        </p:nvSpPr>
        <p:spPr>
          <a:xfrm>
            <a:off x="897653" y="5957693"/>
            <a:ext cx="4114800" cy="276999"/>
          </a:xfrm>
          <a:prstGeom prst="rect">
            <a:avLst/>
          </a:prstGeom>
        </p:spPr>
        <p:txBody>
          <a:bodyPr wrap="square">
            <a:spAutoFit/>
          </a:bodyPr>
          <a:lstStyle/>
          <a:p>
            <a:r>
              <a:rPr lang="en-US" sz="1200" dirty="0">
                <a:latin typeface="Helvetica" panose="020B0604020202020204" pitchFamily="34" charset="0"/>
                <a:cs typeface="Helvetica" panose="020B0604020202020204" pitchFamily="34" charset="0"/>
              </a:rPr>
              <a:t>https://aws.amazon.com/about-aws/global-infrastructure/</a:t>
            </a:r>
          </a:p>
        </p:txBody>
      </p:sp>
      <p:pic>
        <p:nvPicPr>
          <p:cNvPr id="6" name="Immagine 5">
            <a:extLst>
              <a:ext uri="{FF2B5EF4-FFF2-40B4-BE49-F238E27FC236}">
                <a16:creationId xmlns:a16="http://schemas.microsoft.com/office/drawing/2014/main" id="{4500AAAA-84B4-49FA-BC46-DB9512CEBAA9}"/>
              </a:ext>
            </a:extLst>
          </p:cNvPr>
          <p:cNvPicPr>
            <a:picLocks noChangeAspect="1"/>
          </p:cNvPicPr>
          <p:nvPr/>
        </p:nvPicPr>
        <p:blipFill>
          <a:blip r:embed="rId3"/>
          <a:stretch>
            <a:fillRect/>
          </a:stretch>
        </p:blipFill>
        <p:spPr>
          <a:xfrm>
            <a:off x="838200" y="1261249"/>
            <a:ext cx="4206240" cy="4636841"/>
          </a:xfrm>
          <a:prstGeom prst="rect">
            <a:avLst/>
          </a:prstGeom>
        </p:spPr>
      </p:pic>
      <p:sp>
        <p:nvSpPr>
          <p:cNvPr id="3" name="CasellaDiTesto 2">
            <a:extLst>
              <a:ext uri="{FF2B5EF4-FFF2-40B4-BE49-F238E27FC236}">
                <a16:creationId xmlns:a16="http://schemas.microsoft.com/office/drawing/2014/main" id="{0E00CE23-E1DC-4A3D-A40E-11284C2C83E0}"/>
              </a:ext>
            </a:extLst>
          </p:cNvPr>
          <p:cNvSpPr txBox="1"/>
          <p:nvPr/>
        </p:nvSpPr>
        <p:spPr>
          <a:xfrm>
            <a:off x="6407690" y="692420"/>
            <a:ext cx="4261488" cy="646331"/>
          </a:xfrm>
          <a:prstGeom prst="rect">
            <a:avLst/>
          </a:prstGeom>
          <a:noFill/>
        </p:spPr>
        <p:txBody>
          <a:bodyPr wrap="none" rtlCol="0">
            <a:spAutoFit/>
          </a:bodyPr>
          <a:lstStyle/>
          <a:p>
            <a:r>
              <a:rPr lang="it-IT" dirty="0"/>
              <a:t>Chi ci da accesso ai Lab/Crediti</a:t>
            </a:r>
          </a:p>
          <a:p>
            <a:r>
              <a:rPr lang="it-IT" dirty="0"/>
              <a:t>Non tanto per il lab, quanto anche per tesi</a:t>
            </a:r>
            <a:endParaRPr lang="en-US" dirty="0"/>
          </a:p>
        </p:txBody>
      </p:sp>
    </p:spTree>
    <p:extLst>
      <p:ext uri="{BB962C8B-B14F-4D97-AF65-F5344CB8AC3E}">
        <p14:creationId xmlns:p14="http://schemas.microsoft.com/office/powerpoint/2010/main" val="3880015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94C1C-FF64-429A-B377-6304C3A698E6}"/>
              </a:ext>
            </a:extLst>
          </p:cNvPr>
          <p:cNvSpPr>
            <a:spLocks noGrp="1"/>
          </p:cNvSpPr>
          <p:nvPr>
            <p:ph type="title"/>
          </p:nvPr>
        </p:nvSpPr>
        <p:spPr/>
        <p:txBody>
          <a:bodyPr/>
          <a:lstStyle/>
          <a:p>
            <a:r>
              <a:rPr lang="it-IT" dirty="0"/>
              <a:t>Cloud computing and big data</a:t>
            </a:r>
            <a:endParaRPr lang="en-US" dirty="0"/>
          </a:p>
        </p:txBody>
      </p:sp>
      <p:sp>
        <p:nvSpPr>
          <p:cNvPr id="3" name="Segnaposto contenuto 2">
            <a:extLst>
              <a:ext uri="{FF2B5EF4-FFF2-40B4-BE49-F238E27FC236}">
                <a16:creationId xmlns:a16="http://schemas.microsoft.com/office/drawing/2014/main" id="{02F3E0CF-C1AF-4467-866A-3E90C863FB2E}"/>
              </a:ext>
            </a:extLst>
          </p:cNvPr>
          <p:cNvSpPr>
            <a:spLocks noGrp="1"/>
          </p:cNvSpPr>
          <p:nvPr>
            <p:ph idx="1"/>
          </p:nvPr>
        </p:nvSpPr>
        <p:spPr/>
        <p:txBody>
          <a:bodyPr>
            <a:noAutofit/>
          </a:bodyPr>
          <a:lstStyle/>
          <a:p>
            <a:pPr marL="0" indent="0">
              <a:buNone/>
            </a:pPr>
            <a:r>
              <a:rPr lang="en-US" dirty="0"/>
              <a:t>Unbounded scalability of storage, infrastructure, platform led to farming of data</a:t>
            </a:r>
          </a:p>
          <a:p>
            <a:pPr lvl="1"/>
            <a:r>
              <a:rPr lang="en-US" dirty="0"/>
              <a:t>Hype and strengthen big data opportunities</a:t>
            </a:r>
          </a:p>
          <a:p>
            <a:pPr lvl="1"/>
            <a:r>
              <a:rPr lang="en-US" dirty="0"/>
              <a:t>Datasets are</a:t>
            </a:r>
          </a:p>
          <a:p>
            <a:pPr lvl="2"/>
            <a:r>
              <a:rPr lang="en-US" dirty="0"/>
              <a:t>From various sources and unstructured (variety) </a:t>
            </a:r>
          </a:p>
          <a:p>
            <a:pPr lvl="2"/>
            <a:r>
              <a:rPr lang="en-US" dirty="0"/>
              <a:t>Of large size (volume)</a:t>
            </a:r>
          </a:p>
          <a:p>
            <a:pPr lvl="2"/>
            <a:r>
              <a:rPr lang="en-US" dirty="0"/>
              <a:t>With fast data in/out (velocity)</a:t>
            </a:r>
          </a:p>
          <a:p>
            <a:pPr marL="0" indent="0">
              <a:buNone/>
            </a:pPr>
            <a:endParaRPr lang="en-US" dirty="0"/>
          </a:p>
          <a:p>
            <a:pPr marL="0" indent="0">
              <a:buNone/>
            </a:pPr>
            <a:r>
              <a:rPr lang="en-US" dirty="0"/>
              <a:t>Architecting the cloud for big data led to new architectures</a:t>
            </a:r>
          </a:p>
          <a:p>
            <a:pPr lvl="1"/>
            <a:r>
              <a:rPr lang="en-US" dirty="0"/>
              <a:t>Challenges: data assimilation, aggregation, classification, etc.</a:t>
            </a:r>
          </a:p>
          <a:p>
            <a:pPr lvl="1"/>
            <a:r>
              <a:rPr lang="en-US" dirty="0"/>
              <a:t>Deploying a cloud requires to </a:t>
            </a:r>
          </a:p>
          <a:p>
            <a:pPr lvl="2"/>
            <a:r>
              <a:rPr lang="en-US" dirty="0"/>
              <a:t>Standardize service offerings</a:t>
            </a:r>
          </a:p>
          <a:p>
            <a:pPr lvl="2"/>
            <a:r>
              <a:rPr lang="en-US" dirty="0"/>
              <a:t>Make them available through simple portals</a:t>
            </a:r>
          </a:p>
          <a:p>
            <a:pPr lvl="2"/>
            <a:r>
              <a:rPr lang="en-US" dirty="0"/>
              <a:t>Track usage and cost information with billing mechanism</a:t>
            </a:r>
          </a:p>
          <a:p>
            <a:pPr lvl="2"/>
            <a:r>
              <a:rPr lang="en-US" dirty="0"/>
              <a:t>Measure availability</a:t>
            </a:r>
          </a:p>
          <a:p>
            <a:pPr lvl="2"/>
            <a:r>
              <a:rPr lang="en-US" dirty="0"/>
              <a:t>Orchestrate to meet demand</a:t>
            </a:r>
          </a:p>
          <a:p>
            <a:pPr lvl="2"/>
            <a:r>
              <a:rPr lang="en-US" dirty="0"/>
              <a:t>Provide a security framework</a:t>
            </a:r>
          </a:p>
        </p:txBody>
      </p:sp>
      <p:sp>
        <p:nvSpPr>
          <p:cNvPr id="4" name="Segnaposto piè di pagina 3">
            <a:extLst>
              <a:ext uri="{FF2B5EF4-FFF2-40B4-BE49-F238E27FC236}">
                <a16:creationId xmlns:a16="http://schemas.microsoft.com/office/drawing/2014/main" id="{AB4E70EB-0B0F-4F48-BF43-E9BD4F22ADAC}"/>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1ADFF202-5446-4949-89D1-825E0DFAB560}"/>
              </a:ext>
            </a:extLst>
          </p:cNvPr>
          <p:cNvSpPr>
            <a:spLocks noGrp="1"/>
          </p:cNvSpPr>
          <p:nvPr>
            <p:ph type="sldNum" sz="quarter" idx="12"/>
          </p:nvPr>
        </p:nvSpPr>
        <p:spPr/>
        <p:txBody>
          <a:bodyPr/>
          <a:lstStyle/>
          <a:p>
            <a:fld id="{F66540BB-AA57-4860-985D-555AFC019405}" type="slidenum">
              <a:rPr lang="en-US" smtClean="0"/>
              <a:t>13</a:t>
            </a:fld>
            <a:endParaRPr lang="en-US"/>
          </a:p>
        </p:txBody>
      </p:sp>
    </p:spTree>
    <p:extLst>
      <p:ext uri="{BB962C8B-B14F-4D97-AF65-F5344CB8AC3E}">
        <p14:creationId xmlns:p14="http://schemas.microsoft.com/office/powerpoint/2010/main" val="3604790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66EA0-94D1-467F-BC0D-30720BA37942}"/>
              </a:ext>
            </a:extLst>
          </p:cNvPr>
          <p:cNvSpPr>
            <a:spLocks noGrp="1"/>
          </p:cNvSpPr>
          <p:nvPr>
            <p:ph type="title"/>
          </p:nvPr>
        </p:nvSpPr>
        <p:spPr/>
        <p:txBody>
          <a:bodyPr/>
          <a:lstStyle/>
          <a:p>
            <a:r>
              <a:rPr lang="it-IT" dirty="0"/>
              <a:t>IOT</a:t>
            </a:r>
            <a:endParaRPr lang="en-US" dirty="0"/>
          </a:p>
        </p:txBody>
      </p:sp>
      <p:sp>
        <p:nvSpPr>
          <p:cNvPr id="3" name="Segnaposto contenuto 2">
            <a:extLst>
              <a:ext uri="{FF2B5EF4-FFF2-40B4-BE49-F238E27FC236}">
                <a16:creationId xmlns:a16="http://schemas.microsoft.com/office/drawing/2014/main" id="{872C15C2-8F5B-4AC2-8F5A-B2496A063231}"/>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D0459E71-CDDD-498F-83D8-31E86CBCC4E0}"/>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9114565A-33B8-4926-80A1-8342DDAE5755}"/>
              </a:ext>
            </a:extLst>
          </p:cNvPr>
          <p:cNvSpPr>
            <a:spLocks noGrp="1"/>
          </p:cNvSpPr>
          <p:nvPr>
            <p:ph type="sldNum" sz="quarter" idx="12"/>
          </p:nvPr>
        </p:nvSpPr>
        <p:spPr/>
        <p:txBody>
          <a:bodyPr/>
          <a:lstStyle/>
          <a:p>
            <a:fld id="{F66540BB-AA57-4860-985D-555AFC019405}" type="slidenum">
              <a:rPr lang="en-US" smtClean="0"/>
              <a:t>14</a:t>
            </a:fld>
            <a:endParaRPr lang="en-US"/>
          </a:p>
        </p:txBody>
      </p:sp>
    </p:spTree>
    <p:extLst>
      <p:ext uri="{BB962C8B-B14F-4D97-AF65-F5344CB8AC3E}">
        <p14:creationId xmlns:p14="http://schemas.microsoft.com/office/powerpoint/2010/main" val="241212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AEBE18-4AE0-42AC-A9E4-D199DF63819B}"/>
              </a:ext>
            </a:extLst>
          </p:cNvPr>
          <p:cNvSpPr>
            <a:spLocks noGrp="1"/>
          </p:cNvSpPr>
          <p:nvPr>
            <p:ph type="title"/>
          </p:nvPr>
        </p:nvSpPr>
        <p:spPr/>
        <p:txBody>
          <a:bodyPr/>
          <a:lstStyle/>
          <a:p>
            <a:r>
              <a:rPr lang="it-IT" dirty="0"/>
              <a:t>Data pipeline: Google Cloud</a:t>
            </a:r>
            <a:endParaRPr lang="en-US" dirty="0"/>
          </a:p>
        </p:txBody>
      </p:sp>
      <p:pic>
        <p:nvPicPr>
          <p:cNvPr id="7" name="Segnaposto contenuto 6">
            <a:extLst>
              <a:ext uri="{FF2B5EF4-FFF2-40B4-BE49-F238E27FC236}">
                <a16:creationId xmlns:a16="http://schemas.microsoft.com/office/drawing/2014/main" id="{195F7DEA-47E5-4C95-9300-AE50BCA93842}"/>
              </a:ext>
            </a:extLst>
          </p:cNvPr>
          <p:cNvPicPr>
            <a:picLocks noGrp="1" noChangeAspect="1"/>
          </p:cNvPicPr>
          <p:nvPr>
            <p:ph idx="1"/>
          </p:nvPr>
        </p:nvPicPr>
        <p:blipFill>
          <a:blip r:embed="rId2"/>
          <a:stretch>
            <a:fillRect/>
          </a:stretch>
        </p:blipFill>
        <p:spPr>
          <a:xfrm>
            <a:off x="1988596" y="1595438"/>
            <a:ext cx="8214808" cy="4760912"/>
          </a:xfrm>
        </p:spPr>
      </p:pic>
      <p:sp>
        <p:nvSpPr>
          <p:cNvPr id="4" name="Segnaposto piè di pagina 3">
            <a:extLst>
              <a:ext uri="{FF2B5EF4-FFF2-40B4-BE49-F238E27FC236}">
                <a16:creationId xmlns:a16="http://schemas.microsoft.com/office/drawing/2014/main" id="{749A196A-E14B-4840-804F-A2E84B2D3EEC}"/>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5D550703-1CE9-4D71-915C-2C52FA1AD9A5}"/>
              </a:ext>
            </a:extLst>
          </p:cNvPr>
          <p:cNvSpPr>
            <a:spLocks noGrp="1"/>
          </p:cNvSpPr>
          <p:nvPr>
            <p:ph type="sldNum" sz="quarter" idx="12"/>
          </p:nvPr>
        </p:nvSpPr>
        <p:spPr/>
        <p:txBody>
          <a:bodyPr/>
          <a:lstStyle/>
          <a:p>
            <a:fld id="{F66540BB-AA57-4860-985D-555AFC019405}" type="slidenum">
              <a:rPr lang="en-US" smtClean="0"/>
              <a:t>15</a:t>
            </a:fld>
            <a:endParaRPr lang="en-US"/>
          </a:p>
        </p:txBody>
      </p:sp>
      <p:sp>
        <p:nvSpPr>
          <p:cNvPr id="8" name="Rettangolo 7">
            <a:extLst>
              <a:ext uri="{FF2B5EF4-FFF2-40B4-BE49-F238E27FC236}">
                <a16:creationId xmlns:a16="http://schemas.microsoft.com/office/drawing/2014/main" id="{494B5B20-8F9C-4909-8615-042EB9C65073}"/>
              </a:ext>
            </a:extLst>
          </p:cNvPr>
          <p:cNvSpPr/>
          <p:nvPr/>
        </p:nvSpPr>
        <p:spPr>
          <a:xfrm>
            <a:off x="6164096" y="5792801"/>
            <a:ext cx="2446504" cy="276999"/>
          </a:xfrm>
          <a:prstGeom prst="rect">
            <a:avLst/>
          </a:prstGeom>
        </p:spPr>
        <p:txBody>
          <a:bodyPr wrap="none">
            <a:spAutoFit/>
          </a:bodyPr>
          <a:lstStyle/>
          <a:p>
            <a:r>
              <a:rPr lang="en-US" sz="1200" dirty="0">
                <a:latin typeface="Helvetica" panose="020B0604020202020204" pitchFamily="34" charset="0"/>
                <a:cs typeface="Helvetica" panose="020B0604020202020204" pitchFamily="34" charset="0"/>
              </a:rPr>
              <a:t>https://cloud.google.com/storage/</a:t>
            </a:r>
          </a:p>
        </p:txBody>
      </p:sp>
    </p:spTree>
    <p:extLst>
      <p:ext uri="{BB962C8B-B14F-4D97-AF65-F5344CB8AC3E}">
        <p14:creationId xmlns:p14="http://schemas.microsoft.com/office/powerpoint/2010/main" val="1880677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AEBE18-4AE0-42AC-A9E4-D199DF63819B}"/>
              </a:ext>
            </a:extLst>
          </p:cNvPr>
          <p:cNvSpPr>
            <a:spLocks noGrp="1"/>
          </p:cNvSpPr>
          <p:nvPr>
            <p:ph type="title"/>
          </p:nvPr>
        </p:nvSpPr>
        <p:spPr/>
        <p:txBody>
          <a:bodyPr/>
          <a:lstStyle/>
          <a:p>
            <a:r>
              <a:rPr lang="it-IT" dirty="0"/>
              <a:t>Data pipeline: Amazon</a:t>
            </a:r>
            <a:endParaRPr lang="en-US" dirty="0"/>
          </a:p>
        </p:txBody>
      </p:sp>
      <p:sp>
        <p:nvSpPr>
          <p:cNvPr id="4" name="Segnaposto piè di pagina 3">
            <a:extLst>
              <a:ext uri="{FF2B5EF4-FFF2-40B4-BE49-F238E27FC236}">
                <a16:creationId xmlns:a16="http://schemas.microsoft.com/office/drawing/2014/main" id="{749A196A-E14B-4840-804F-A2E84B2D3EEC}"/>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5D550703-1CE9-4D71-915C-2C52FA1AD9A5}"/>
              </a:ext>
            </a:extLst>
          </p:cNvPr>
          <p:cNvSpPr>
            <a:spLocks noGrp="1"/>
          </p:cNvSpPr>
          <p:nvPr>
            <p:ph type="sldNum" sz="quarter" idx="12"/>
          </p:nvPr>
        </p:nvSpPr>
        <p:spPr/>
        <p:txBody>
          <a:bodyPr/>
          <a:lstStyle/>
          <a:p>
            <a:fld id="{F66540BB-AA57-4860-985D-555AFC019405}" type="slidenum">
              <a:rPr lang="en-US" smtClean="0"/>
              <a:t>16</a:t>
            </a:fld>
            <a:endParaRPr lang="en-US" dirty="0"/>
          </a:p>
        </p:txBody>
      </p:sp>
      <p:pic>
        <p:nvPicPr>
          <p:cNvPr id="14" name="Segnaposto contenuto 13">
            <a:extLst>
              <a:ext uri="{FF2B5EF4-FFF2-40B4-BE49-F238E27FC236}">
                <a16:creationId xmlns:a16="http://schemas.microsoft.com/office/drawing/2014/main" id="{09E32671-7CFE-4146-892E-B11C4B09545B}"/>
              </a:ext>
            </a:extLst>
          </p:cNvPr>
          <p:cNvPicPr>
            <a:picLocks noGrp="1" noChangeAspect="1"/>
          </p:cNvPicPr>
          <p:nvPr>
            <p:ph idx="1"/>
          </p:nvPr>
        </p:nvPicPr>
        <p:blipFill>
          <a:blip r:embed="rId2"/>
          <a:stretch>
            <a:fillRect/>
          </a:stretch>
        </p:blipFill>
        <p:spPr>
          <a:xfrm>
            <a:off x="2183454" y="1595438"/>
            <a:ext cx="7825091" cy="4760912"/>
          </a:xfrm>
        </p:spPr>
      </p:pic>
    </p:spTree>
    <p:extLst>
      <p:ext uri="{BB962C8B-B14F-4D97-AF65-F5344CB8AC3E}">
        <p14:creationId xmlns:p14="http://schemas.microsoft.com/office/powerpoint/2010/main" val="219342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62836C-AE06-454C-8A7D-462B1B056084}"/>
              </a:ext>
            </a:extLst>
          </p:cNvPr>
          <p:cNvSpPr>
            <a:spLocks noGrp="1"/>
          </p:cNvSpPr>
          <p:nvPr>
            <p:ph type="title"/>
          </p:nvPr>
        </p:nvSpPr>
        <p:spPr/>
        <p:txBody>
          <a:bodyPr/>
          <a:lstStyle/>
          <a:p>
            <a:r>
              <a:rPr lang="en-US" dirty="0"/>
              <a:t>Regions</a:t>
            </a:r>
          </a:p>
        </p:txBody>
      </p:sp>
      <p:sp>
        <p:nvSpPr>
          <p:cNvPr id="3" name="Segnaposto contenuto 2">
            <a:extLst>
              <a:ext uri="{FF2B5EF4-FFF2-40B4-BE49-F238E27FC236}">
                <a16:creationId xmlns:a16="http://schemas.microsoft.com/office/drawing/2014/main" id="{9FB1A445-3B5E-4373-98F2-2BD8AFE94891}"/>
              </a:ext>
            </a:extLst>
          </p:cNvPr>
          <p:cNvSpPr>
            <a:spLocks noGrp="1"/>
          </p:cNvSpPr>
          <p:nvPr>
            <p:ph idx="1"/>
          </p:nvPr>
        </p:nvSpPr>
        <p:spPr/>
        <p:txBody>
          <a:bodyPr>
            <a:noAutofit/>
          </a:bodyPr>
          <a:lstStyle/>
          <a:p>
            <a:pPr marL="0" indent="0">
              <a:buNone/>
            </a:pPr>
            <a:r>
              <a:rPr lang="en-US" dirty="0"/>
              <a:t>Region is a geographically </a:t>
            </a:r>
            <a:r>
              <a:rPr lang="en-US" i="1" dirty="0"/>
              <a:t>self-contained</a:t>
            </a:r>
            <a:r>
              <a:rPr lang="en-US" dirty="0"/>
              <a:t> area where all resources are located</a:t>
            </a:r>
          </a:p>
          <a:p>
            <a:pPr marL="0" indent="0">
              <a:buNone/>
            </a:pPr>
            <a:r>
              <a:rPr lang="en-US" dirty="0"/>
              <a:t>Which Region is the </a:t>
            </a:r>
            <a:r>
              <a:rPr lang="en-US" i="1" dirty="0"/>
              <a:t>right </a:t>
            </a:r>
            <a:r>
              <a:rPr lang="en-US" dirty="0"/>
              <a:t>Region for business? </a:t>
            </a:r>
          </a:p>
          <a:p>
            <a:pPr lvl="1"/>
            <a:r>
              <a:rPr lang="en-US" dirty="0"/>
              <a:t>Latency</a:t>
            </a:r>
          </a:p>
          <a:p>
            <a:pPr lvl="1"/>
            <a:r>
              <a:rPr lang="en-US" dirty="0"/>
              <a:t>Price, each country has own set of tax laws and financial situations</a:t>
            </a:r>
          </a:p>
          <a:p>
            <a:pPr lvl="1"/>
            <a:r>
              <a:rPr lang="en-US" dirty="0"/>
              <a:t>Legal compliance, e.g., specific United States HIPAA / European GDPR requirements</a:t>
            </a:r>
          </a:p>
          <a:p>
            <a:pPr lvl="2"/>
            <a:r>
              <a:rPr lang="en-US" dirty="0"/>
              <a:t>Region is inside a single country boundary bounded by a single set of laws</a:t>
            </a:r>
          </a:p>
          <a:p>
            <a:pPr lvl="1"/>
            <a:r>
              <a:rPr lang="en-US" dirty="0"/>
              <a:t>Service availability</a:t>
            </a:r>
          </a:p>
          <a:p>
            <a:pPr lvl="1"/>
            <a:endParaRPr lang="en-US" dirty="0"/>
          </a:p>
          <a:p>
            <a:pPr marL="0" indent="0">
              <a:buNone/>
            </a:pPr>
            <a:r>
              <a:rPr lang="en-US" dirty="0"/>
              <a:t>AWS: a region is a collection of availability zones</a:t>
            </a:r>
          </a:p>
          <a:p>
            <a:pPr lvl="1"/>
            <a:r>
              <a:rPr lang="en-US" dirty="0"/>
              <a:t>AZ as a standalone data center (while it might be 2/3 buildings spread across a parking lot) </a:t>
            </a:r>
          </a:p>
          <a:p>
            <a:pPr lvl="1"/>
            <a:r>
              <a:rPr lang="en-US" dirty="0"/>
              <a:t>Region contains at least 2 AZ separated by (tens) miles, connected with high-speed fiber network</a:t>
            </a:r>
          </a:p>
          <a:p>
            <a:pPr lvl="1"/>
            <a:r>
              <a:rPr lang="en-US" dirty="0"/>
              <a:t>Ensure Scalability + Availability</a:t>
            </a:r>
          </a:p>
          <a:p>
            <a:pPr lvl="1"/>
            <a:r>
              <a:rPr lang="en-US" dirty="0"/>
              <a:t>Resources aren't replicated across AWS Regions unless explicitly specified</a:t>
            </a:r>
          </a:p>
          <a:p>
            <a:pPr marL="0" indent="0">
              <a:buNone/>
            </a:pPr>
            <a:r>
              <a:rPr lang="en-US" dirty="0"/>
              <a:t>Google Cloud: a region is a collection of zones</a:t>
            </a:r>
          </a:p>
          <a:p>
            <a:pPr lvl="1"/>
            <a:r>
              <a:rPr lang="en-US" dirty="0"/>
              <a:t>Zones have high-bandwidth, low-latency network connections to other zones in same region</a:t>
            </a:r>
          </a:p>
          <a:p>
            <a:pPr lvl="1"/>
            <a:r>
              <a:rPr lang="en-US" dirty="0"/>
              <a:t>Google recommends deploying applications across multiple zones and multiple regions</a:t>
            </a:r>
          </a:p>
          <a:p>
            <a:pPr lvl="1"/>
            <a:endParaRPr lang="en-US" dirty="0"/>
          </a:p>
        </p:txBody>
      </p:sp>
      <p:sp>
        <p:nvSpPr>
          <p:cNvPr id="4" name="Segnaposto piè di pagina 3">
            <a:extLst>
              <a:ext uri="{FF2B5EF4-FFF2-40B4-BE49-F238E27FC236}">
                <a16:creationId xmlns:a16="http://schemas.microsoft.com/office/drawing/2014/main" id="{2A884329-D0CD-4151-8858-655D4D59BFAD}"/>
              </a:ext>
            </a:extLst>
          </p:cNvPr>
          <p:cNvSpPr>
            <a:spLocks noGrp="1"/>
          </p:cNvSpPr>
          <p:nvPr>
            <p:ph type="ftr" sz="quarter" idx="11"/>
          </p:nvPr>
        </p:nvSpPr>
        <p:spPr/>
        <p:txBody>
          <a:bodyPr/>
          <a:lstStyle/>
          <a:p>
            <a:r>
              <a:rPr lang="en-US" dirty="0"/>
              <a:t>BIG DATA (Modulo 2)</a:t>
            </a:r>
          </a:p>
        </p:txBody>
      </p:sp>
      <p:sp>
        <p:nvSpPr>
          <p:cNvPr id="5" name="Segnaposto numero diapositiva 4">
            <a:extLst>
              <a:ext uri="{FF2B5EF4-FFF2-40B4-BE49-F238E27FC236}">
                <a16:creationId xmlns:a16="http://schemas.microsoft.com/office/drawing/2014/main" id="{FBB7715F-F4DC-403A-B482-AE62E9BF9ECD}"/>
              </a:ext>
            </a:extLst>
          </p:cNvPr>
          <p:cNvSpPr>
            <a:spLocks noGrp="1"/>
          </p:cNvSpPr>
          <p:nvPr>
            <p:ph type="sldNum" sz="quarter" idx="12"/>
          </p:nvPr>
        </p:nvSpPr>
        <p:spPr/>
        <p:txBody>
          <a:bodyPr/>
          <a:lstStyle/>
          <a:p>
            <a:fld id="{F66540BB-AA57-4860-985D-555AFC019405}" type="slidenum">
              <a:rPr lang="en-US" smtClean="0"/>
              <a:t>17</a:t>
            </a:fld>
            <a:endParaRPr lang="en-US"/>
          </a:p>
        </p:txBody>
      </p:sp>
      <p:pic>
        <p:nvPicPr>
          <p:cNvPr id="7" name="Elemento grafico 6" descr="Globo terrestre: Asia">
            <a:extLst>
              <a:ext uri="{FF2B5EF4-FFF2-40B4-BE49-F238E27FC236}">
                <a16:creationId xmlns:a16="http://schemas.microsoft.com/office/drawing/2014/main" id="{5C329D0C-E096-45DA-A6EA-7E4DF1BAC4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24205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2D821213-72D6-44A3-ABA2-0052F3A5A747}"/>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D0E1F627-24F6-475D-AF25-1403B28807A1}"/>
              </a:ext>
            </a:extLst>
          </p:cNvPr>
          <p:cNvSpPr>
            <a:spLocks noGrp="1"/>
          </p:cNvSpPr>
          <p:nvPr>
            <p:ph type="sldNum" sz="quarter" idx="12"/>
          </p:nvPr>
        </p:nvSpPr>
        <p:spPr/>
        <p:txBody>
          <a:bodyPr/>
          <a:lstStyle/>
          <a:p>
            <a:fld id="{F66540BB-AA57-4860-985D-555AFC019405}" type="slidenum">
              <a:rPr lang="en-US" smtClean="0"/>
              <a:t>18</a:t>
            </a:fld>
            <a:endParaRPr lang="en-US"/>
          </a:p>
        </p:txBody>
      </p:sp>
      <p:pic>
        <p:nvPicPr>
          <p:cNvPr id="6" name="Immagine 5">
            <a:extLst>
              <a:ext uri="{FF2B5EF4-FFF2-40B4-BE49-F238E27FC236}">
                <a16:creationId xmlns:a16="http://schemas.microsoft.com/office/drawing/2014/main" id="{47201A13-1FB4-45EB-8FD0-54782DB462AB}"/>
              </a:ext>
            </a:extLst>
          </p:cNvPr>
          <p:cNvPicPr>
            <a:picLocks noChangeAspect="1"/>
          </p:cNvPicPr>
          <p:nvPr/>
        </p:nvPicPr>
        <p:blipFill>
          <a:blip r:embed="rId2"/>
          <a:stretch>
            <a:fillRect/>
          </a:stretch>
        </p:blipFill>
        <p:spPr>
          <a:xfrm>
            <a:off x="643467" y="1992807"/>
            <a:ext cx="5294716" cy="2872383"/>
          </a:xfrm>
          <a:prstGeom prst="rect">
            <a:avLst/>
          </a:prstGeom>
        </p:spPr>
      </p:pic>
      <p:pic>
        <p:nvPicPr>
          <p:cNvPr id="7" name="Immagine 6">
            <a:extLst>
              <a:ext uri="{FF2B5EF4-FFF2-40B4-BE49-F238E27FC236}">
                <a16:creationId xmlns:a16="http://schemas.microsoft.com/office/drawing/2014/main" id="{A5C5030C-4929-4CF0-A17C-9E2CD33BACEF}"/>
              </a:ext>
            </a:extLst>
          </p:cNvPr>
          <p:cNvPicPr>
            <a:picLocks noChangeAspect="1"/>
          </p:cNvPicPr>
          <p:nvPr/>
        </p:nvPicPr>
        <p:blipFill>
          <a:blip r:embed="rId3"/>
          <a:stretch>
            <a:fillRect/>
          </a:stretch>
        </p:blipFill>
        <p:spPr>
          <a:xfrm>
            <a:off x="6341532" y="1992807"/>
            <a:ext cx="5071535" cy="2865416"/>
          </a:xfrm>
          <a:prstGeom prst="rect">
            <a:avLst/>
          </a:prstGeom>
        </p:spPr>
      </p:pic>
      <p:sp>
        <p:nvSpPr>
          <p:cNvPr id="8" name="Rettangolo 7">
            <a:extLst>
              <a:ext uri="{FF2B5EF4-FFF2-40B4-BE49-F238E27FC236}">
                <a16:creationId xmlns:a16="http://schemas.microsoft.com/office/drawing/2014/main" id="{A594F46C-6BC0-451C-9ACC-155A8DF620D5}"/>
              </a:ext>
            </a:extLst>
          </p:cNvPr>
          <p:cNvSpPr/>
          <p:nvPr/>
        </p:nvSpPr>
        <p:spPr>
          <a:xfrm>
            <a:off x="1274087" y="1715808"/>
            <a:ext cx="4033476" cy="276999"/>
          </a:xfrm>
          <a:prstGeom prst="rect">
            <a:avLst/>
          </a:prstGeom>
        </p:spPr>
        <p:txBody>
          <a:bodyPr wrap="none">
            <a:spAutoFit/>
          </a:bodyPr>
          <a:lstStyle/>
          <a:p>
            <a:r>
              <a:rPr lang="en-US" sz="1200" dirty="0">
                <a:latin typeface="Helvetica" panose="020B0604020202020204" pitchFamily="34" charset="0"/>
                <a:cs typeface="Helvetica" panose="020B0604020202020204" pitchFamily="34" charset="0"/>
              </a:rPr>
              <a:t>https://aws.amazon.com/about-aws/global-infrastructure/</a:t>
            </a:r>
          </a:p>
        </p:txBody>
      </p:sp>
      <p:sp>
        <p:nvSpPr>
          <p:cNvPr id="9" name="Rettangolo 8">
            <a:extLst>
              <a:ext uri="{FF2B5EF4-FFF2-40B4-BE49-F238E27FC236}">
                <a16:creationId xmlns:a16="http://schemas.microsoft.com/office/drawing/2014/main" id="{6DFB731D-0BF9-43A2-83C0-40D80EE981B4}"/>
              </a:ext>
            </a:extLst>
          </p:cNvPr>
          <p:cNvSpPr/>
          <p:nvPr/>
        </p:nvSpPr>
        <p:spPr>
          <a:xfrm>
            <a:off x="7416002" y="1715808"/>
            <a:ext cx="2922595" cy="276999"/>
          </a:xfrm>
          <a:prstGeom prst="rect">
            <a:avLst/>
          </a:prstGeom>
        </p:spPr>
        <p:txBody>
          <a:bodyPr wrap="none">
            <a:spAutoFit/>
          </a:bodyPr>
          <a:lstStyle/>
          <a:p>
            <a:r>
              <a:rPr lang="en-US" sz="1200" dirty="0">
                <a:latin typeface="Helvetica" panose="020B0604020202020204" pitchFamily="34" charset="0"/>
                <a:cs typeface="Helvetica" panose="020B0604020202020204" pitchFamily="34" charset="0"/>
              </a:rPr>
              <a:t>https://cloud.google.com/about/locations</a:t>
            </a:r>
          </a:p>
        </p:txBody>
      </p:sp>
      <p:sp>
        <p:nvSpPr>
          <p:cNvPr id="10" name="Titolo 1">
            <a:extLst>
              <a:ext uri="{FF2B5EF4-FFF2-40B4-BE49-F238E27FC236}">
                <a16:creationId xmlns:a16="http://schemas.microsoft.com/office/drawing/2014/main" id="{9073BBF9-4B79-4472-BF9E-7B1BB1FC30E3}"/>
              </a:ext>
            </a:extLst>
          </p:cNvPr>
          <p:cNvSpPr>
            <a:spLocks noGrp="1"/>
          </p:cNvSpPr>
          <p:nvPr>
            <p:ph type="title"/>
          </p:nvPr>
        </p:nvSpPr>
        <p:spPr>
          <a:xfrm>
            <a:off x="838200" y="365125"/>
            <a:ext cx="10515600" cy="1230345"/>
          </a:xfrm>
        </p:spPr>
        <p:txBody>
          <a:bodyPr/>
          <a:lstStyle/>
          <a:p>
            <a:r>
              <a:rPr lang="en-US" dirty="0"/>
              <a:t>Regions</a:t>
            </a:r>
          </a:p>
        </p:txBody>
      </p:sp>
      <p:pic>
        <p:nvPicPr>
          <p:cNvPr id="11" name="Elemento grafico 10" descr="Globo terrestre: Asia">
            <a:extLst>
              <a:ext uri="{FF2B5EF4-FFF2-40B4-BE49-F238E27FC236}">
                <a16:creationId xmlns:a16="http://schemas.microsoft.com/office/drawing/2014/main" id="{F0A62AF7-9B78-47F7-9E4F-74A37E328B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257747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62836C-AE06-454C-8A7D-462B1B056084}"/>
              </a:ext>
            </a:extLst>
          </p:cNvPr>
          <p:cNvSpPr>
            <a:spLocks noGrp="1"/>
          </p:cNvSpPr>
          <p:nvPr>
            <p:ph type="title"/>
          </p:nvPr>
        </p:nvSpPr>
        <p:spPr/>
        <p:txBody>
          <a:bodyPr/>
          <a:lstStyle/>
          <a:p>
            <a:r>
              <a:rPr lang="it-IT" dirty="0"/>
              <a:t>Compute</a:t>
            </a:r>
            <a:endParaRPr lang="en-US" dirty="0"/>
          </a:p>
        </p:txBody>
      </p:sp>
      <p:sp>
        <p:nvSpPr>
          <p:cNvPr id="3" name="Segnaposto contenuto 2">
            <a:extLst>
              <a:ext uri="{FF2B5EF4-FFF2-40B4-BE49-F238E27FC236}">
                <a16:creationId xmlns:a16="http://schemas.microsoft.com/office/drawing/2014/main" id="{9FB1A445-3B5E-4373-98F2-2BD8AFE94891}"/>
              </a:ext>
            </a:extLst>
          </p:cNvPr>
          <p:cNvSpPr>
            <a:spLocks noGrp="1"/>
          </p:cNvSpPr>
          <p:nvPr>
            <p:ph idx="1"/>
          </p:nvPr>
        </p:nvSpPr>
        <p:spPr/>
        <p:txBody>
          <a:bodyPr>
            <a:noAutofit/>
          </a:bodyPr>
          <a:lstStyle/>
          <a:p>
            <a:pPr marL="0" indent="0">
              <a:buNone/>
            </a:pPr>
            <a:r>
              <a:rPr lang="en-US" dirty="0"/>
              <a:t>In a traditional environment</a:t>
            </a:r>
          </a:p>
          <a:p>
            <a:pPr lvl="1"/>
            <a:r>
              <a:rPr lang="en-US" dirty="0"/>
              <a:t>Estimate how much compute capacity you're going to need</a:t>
            </a:r>
          </a:p>
          <a:p>
            <a:pPr lvl="1"/>
            <a:r>
              <a:rPr lang="en-US" dirty="0"/>
              <a:t>Buy necessary hardware to support that capacity</a:t>
            </a:r>
          </a:p>
          <a:p>
            <a:pPr lvl="1"/>
            <a:r>
              <a:rPr lang="en-US" dirty="0"/>
              <a:t>Set up computers / servers to run applications</a:t>
            </a:r>
          </a:p>
          <a:p>
            <a:pPr lvl="1"/>
            <a:r>
              <a:rPr lang="en-US" dirty="0"/>
              <a:t>After deploy, maintain from hardware/software perspectives</a:t>
            </a:r>
          </a:p>
          <a:p>
            <a:pPr marL="0" indent="0">
              <a:buNone/>
            </a:pPr>
            <a:endParaRPr lang="en-US" dirty="0"/>
          </a:p>
          <a:p>
            <a:pPr marL="0" indent="0">
              <a:buNone/>
            </a:pPr>
            <a:r>
              <a:rPr lang="en-US" dirty="0"/>
              <a:t>In contrast, when you're building cloud-native applications</a:t>
            </a:r>
          </a:p>
          <a:p>
            <a:pPr lvl="1"/>
            <a:r>
              <a:rPr lang="en-US" dirty="0"/>
              <a:t>Compute as a service model, if resources are under(over)</a:t>
            </a:r>
            <a:r>
              <a:rPr lang="en-US" dirty="0" err="1"/>
              <a:t>previosioned</a:t>
            </a:r>
            <a:r>
              <a:rPr lang="en-US" dirty="0"/>
              <a:t>, (down)scale, no HW maintenance</a:t>
            </a:r>
          </a:p>
          <a:p>
            <a:pPr marL="0" indent="0">
              <a:buNone/>
            </a:pPr>
            <a:endParaRPr lang="en-US" dirty="0"/>
          </a:p>
          <a:p>
            <a:pPr marL="0" indent="0">
              <a:buNone/>
            </a:pPr>
            <a:r>
              <a:rPr lang="en-US" dirty="0"/>
              <a:t>AWS offers managed compute options</a:t>
            </a:r>
          </a:p>
          <a:p>
            <a:pPr lvl="1"/>
            <a:r>
              <a:rPr lang="en-US" dirty="0"/>
              <a:t>Amazon </a:t>
            </a:r>
            <a:r>
              <a:rPr lang="en-US" dirty="0" err="1"/>
              <a:t>Lightsail</a:t>
            </a:r>
            <a:r>
              <a:rPr lang="en-US" dirty="0"/>
              <a:t> offers compute capacity without worrying underlying hardware (e.g., LAMP stack)</a:t>
            </a:r>
          </a:p>
          <a:p>
            <a:pPr lvl="1"/>
            <a:r>
              <a:rPr lang="en-US" dirty="0"/>
              <a:t>Container services that allow you to use Docker through Elastic Container Service</a:t>
            </a:r>
          </a:p>
          <a:p>
            <a:pPr lvl="1"/>
            <a:r>
              <a:rPr lang="en-US" dirty="0"/>
              <a:t>Kubernetes through EKS</a:t>
            </a:r>
          </a:p>
          <a:p>
            <a:pPr lvl="1"/>
            <a:r>
              <a:rPr lang="en-US" dirty="0"/>
              <a:t>Pure serverless solutions, like AWS Lambda </a:t>
            </a:r>
          </a:p>
        </p:txBody>
      </p:sp>
      <p:sp>
        <p:nvSpPr>
          <p:cNvPr id="4" name="Segnaposto piè di pagina 3">
            <a:extLst>
              <a:ext uri="{FF2B5EF4-FFF2-40B4-BE49-F238E27FC236}">
                <a16:creationId xmlns:a16="http://schemas.microsoft.com/office/drawing/2014/main" id="{2A884329-D0CD-4151-8858-655D4D59BFAD}"/>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FBB7715F-F4DC-403A-B482-AE62E9BF9ECD}"/>
              </a:ext>
            </a:extLst>
          </p:cNvPr>
          <p:cNvSpPr>
            <a:spLocks noGrp="1"/>
          </p:cNvSpPr>
          <p:nvPr>
            <p:ph type="sldNum" sz="quarter" idx="12"/>
          </p:nvPr>
        </p:nvSpPr>
        <p:spPr/>
        <p:txBody>
          <a:bodyPr/>
          <a:lstStyle/>
          <a:p>
            <a:fld id="{F66540BB-AA57-4860-985D-555AFC019405}" type="slidenum">
              <a:rPr lang="en-US" smtClean="0"/>
              <a:t>19</a:t>
            </a:fld>
            <a:endParaRPr lang="en-US"/>
          </a:p>
        </p:txBody>
      </p:sp>
      <p:pic>
        <p:nvPicPr>
          <p:cNvPr id="8" name="Elemento grafico 7" descr="Blockchain">
            <a:extLst>
              <a:ext uri="{FF2B5EF4-FFF2-40B4-BE49-F238E27FC236}">
                <a16:creationId xmlns:a16="http://schemas.microsoft.com/office/drawing/2014/main" id="{71E00503-C089-4AF1-805B-319913B8EB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681705"/>
            <a:ext cx="548640" cy="548640"/>
          </a:xfrm>
          <a:prstGeom prst="rect">
            <a:avLst/>
          </a:prstGeom>
        </p:spPr>
      </p:pic>
    </p:spTree>
    <p:extLst>
      <p:ext uri="{BB962C8B-B14F-4D97-AF65-F5344CB8AC3E}">
        <p14:creationId xmlns:p14="http://schemas.microsoft.com/office/powerpoint/2010/main" val="1748506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E88A4B-2768-41AF-86ED-9DB87A4AC37D}"/>
              </a:ext>
            </a:extLst>
          </p:cNvPr>
          <p:cNvSpPr>
            <a:spLocks noGrp="1"/>
          </p:cNvSpPr>
          <p:nvPr>
            <p:ph type="title"/>
          </p:nvPr>
        </p:nvSpPr>
        <p:spPr/>
        <p:txBody>
          <a:bodyPr/>
          <a:lstStyle/>
          <a:p>
            <a:r>
              <a:rPr lang="en-US" dirty="0"/>
              <a:t>Material</a:t>
            </a:r>
          </a:p>
        </p:txBody>
      </p:sp>
      <p:pic>
        <p:nvPicPr>
          <p:cNvPr id="7" name="Segnaposto contenuto 6">
            <a:extLst>
              <a:ext uri="{FF2B5EF4-FFF2-40B4-BE49-F238E27FC236}">
                <a16:creationId xmlns:a16="http://schemas.microsoft.com/office/drawing/2014/main" id="{8520D3C7-1231-488B-86BC-1691EBE58AD9}"/>
              </a:ext>
            </a:extLst>
          </p:cNvPr>
          <p:cNvPicPr>
            <a:picLocks noGrp="1" noChangeAspect="1"/>
          </p:cNvPicPr>
          <p:nvPr>
            <p:ph idx="1"/>
          </p:nvPr>
        </p:nvPicPr>
        <p:blipFill>
          <a:blip r:embed="rId2"/>
          <a:stretch>
            <a:fillRect/>
          </a:stretch>
        </p:blipFill>
        <p:spPr>
          <a:xfrm>
            <a:off x="838200" y="1883468"/>
            <a:ext cx="3035456" cy="3930852"/>
          </a:xfrm>
        </p:spPr>
      </p:pic>
      <p:sp>
        <p:nvSpPr>
          <p:cNvPr id="4" name="Segnaposto piè di pagina 3">
            <a:extLst>
              <a:ext uri="{FF2B5EF4-FFF2-40B4-BE49-F238E27FC236}">
                <a16:creationId xmlns:a16="http://schemas.microsoft.com/office/drawing/2014/main" id="{E9D1EFE4-3043-40EA-8706-BFCAAC3D8F48}"/>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A4C69CA4-8E0C-4F6E-BDE3-13F0CCD8E804}"/>
              </a:ext>
            </a:extLst>
          </p:cNvPr>
          <p:cNvSpPr>
            <a:spLocks noGrp="1"/>
          </p:cNvSpPr>
          <p:nvPr>
            <p:ph type="sldNum" sz="quarter" idx="12"/>
          </p:nvPr>
        </p:nvSpPr>
        <p:spPr/>
        <p:txBody>
          <a:bodyPr/>
          <a:lstStyle/>
          <a:p>
            <a:fld id="{F66540BB-AA57-4860-985D-555AFC019405}" type="slidenum">
              <a:rPr lang="en-US" smtClean="0"/>
              <a:t>2</a:t>
            </a:fld>
            <a:endParaRPr lang="en-US"/>
          </a:p>
        </p:txBody>
      </p:sp>
      <p:sp>
        <p:nvSpPr>
          <p:cNvPr id="8" name="Rettangolo 7">
            <a:extLst>
              <a:ext uri="{FF2B5EF4-FFF2-40B4-BE49-F238E27FC236}">
                <a16:creationId xmlns:a16="http://schemas.microsoft.com/office/drawing/2014/main" id="{53B78227-DDB4-4D4C-8662-B0406EB5BE61}"/>
              </a:ext>
            </a:extLst>
          </p:cNvPr>
          <p:cNvSpPr/>
          <p:nvPr/>
        </p:nvSpPr>
        <p:spPr>
          <a:xfrm>
            <a:off x="1217161" y="5773124"/>
            <a:ext cx="2277533" cy="400110"/>
          </a:xfrm>
          <a:prstGeom prst="rect">
            <a:avLst/>
          </a:prstGeom>
        </p:spPr>
        <p:txBody>
          <a:bodyPr wrap="square">
            <a:spAutoFit/>
          </a:bodyPr>
          <a:lstStyle/>
          <a:p>
            <a:r>
              <a:rPr lang="en-US" sz="1000" dirty="0">
                <a:latin typeface="Helvetica" panose="020B0604020202020204" pitchFamily="34" charset="0"/>
                <a:cs typeface="Helvetica" panose="020B0604020202020204" pitchFamily="34" charset="0"/>
              </a:rPr>
              <a:t>https://mitpress.mit.edu/books/cloud-computing-science-and-engineering</a:t>
            </a:r>
          </a:p>
        </p:txBody>
      </p:sp>
      <p:pic>
        <p:nvPicPr>
          <p:cNvPr id="6" name="Immagine 5">
            <a:extLst>
              <a:ext uri="{FF2B5EF4-FFF2-40B4-BE49-F238E27FC236}">
                <a16:creationId xmlns:a16="http://schemas.microsoft.com/office/drawing/2014/main" id="{E39CFF4F-B96C-4118-ACBE-E4CB3B944CFF}"/>
              </a:ext>
            </a:extLst>
          </p:cNvPr>
          <p:cNvPicPr>
            <a:picLocks noChangeAspect="1"/>
          </p:cNvPicPr>
          <p:nvPr/>
        </p:nvPicPr>
        <p:blipFill>
          <a:blip r:embed="rId3"/>
          <a:stretch>
            <a:fillRect/>
          </a:stretch>
        </p:blipFill>
        <p:spPr>
          <a:xfrm>
            <a:off x="4244270" y="1883469"/>
            <a:ext cx="2845015" cy="3930852"/>
          </a:xfrm>
          <a:prstGeom prst="rect">
            <a:avLst/>
          </a:prstGeom>
        </p:spPr>
      </p:pic>
      <p:sp>
        <p:nvSpPr>
          <p:cNvPr id="9" name="Rettangolo 8">
            <a:extLst>
              <a:ext uri="{FF2B5EF4-FFF2-40B4-BE49-F238E27FC236}">
                <a16:creationId xmlns:a16="http://schemas.microsoft.com/office/drawing/2014/main" id="{F9BDFE28-C974-4AA9-A586-96803434E853}"/>
              </a:ext>
            </a:extLst>
          </p:cNvPr>
          <p:cNvSpPr/>
          <p:nvPr/>
        </p:nvSpPr>
        <p:spPr>
          <a:xfrm>
            <a:off x="4244270" y="5773124"/>
            <a:ext cx="2845015" cy="246221"/>
          </a:xfrm>
          <a:prstGeom prst="rect">
            <a:avLst/>
          </a:prstGeom>
        </p:spPr>
        <p:txBody>
          <a:bodyPr wrap="square">
            <a:spAutoFit/>
          </a:bodyPr>
          <a:lstStyle/>
          <a:p>
            <a:r>
              <a:rPr lang="en-US" sz="1000" dirty="0">
                <a:latin typeface="Helvetica" panose="020B0604020202020204" pitchFamily="34" charset="0"/>
                <a:cs typeface="Helvetica" panose="020B0604020202020204" pitchFamily="34" charset="0"/>
              </a:rPr>
              <a:t>https://mitpress.mit.edu/books/cloud-computing</a:t>
            </a:r>
          </a:p>
        </p:txBody>
      </p:sp>
      <p:pic>
        <p:nvPicPr>
          <p:cNvPr id="10" name="Immagine 9">
            <a:extLst>
              <a:ext uri="{FF2B5EF4-FFF2-40B4-BE49-F238E27FC236}">
                <a16:creationId xmlns:a16="http://schemas.microsoft.com/office/drawing/2014/main" id="{B504DEBF-17A7-473D-A2C5-079C90F469D8}"/>
              </a:ext>
            </a:extLst>
          </p:cNvPr>
          <p:cNvPicPr>
            <a:picLocks noChangeAspect="1"/>
          </p:cNvPicPr>
          <p:nvPr/>
        </p:nvPicPr>
        <p:blipFill>
          <a:blip r:embed="rId4"/>
          <a:stretch>
            <a:fillRect/>
          </a:stretch>
        </p:blipFill>
        <p:spPr>
          <a:xfrm>
            <a:off x="7544569" y="1883468"/>
            <a:ext cx="2693564" cy="870906"/>
          </a:xfrm>
          <a:prstGeom prst="rect">
            <a:avLst/>
          </a:prstGeom>
        </p:spPr>
      </p:pic>
      <p:pic>
        <p:nvPicPr>
          <p:cNvPr id="12" name="Immagine 11">
            <a:extLst>
              <a:ext uri="{FF2B5EF4-FFF2-40B4-BE49-F238E27FC236}">
                <a16:creationId xmlns:a16="http://schemas.microsoft.com/office/drawing/2014/main" id="{360ABC61-4AEF-46E8-A9FF-5E3EF544A94A}"/>
              </a:ext>
            </a:extLst>
          </p:cNvPr>
          <p:cNvPicPr>
            <a:picLocks noChangeAspect="1"/>
          </p:cNvPicPr>
          <p:nvPr/>
        </p:nvPicPr>
        <p:blipFill>
          <a:blip r:embed="rId5"/>
          <a:stretch>
            <a:fillRect/>
          </a:stretch>
        </p:blipFill>
        <p:spPr>
          <a:xfrm>
            <a:off x="7544569" y="3081152"/>
            <a:ext cx="3706982" cy="781994"/>
          </a:xfrm>
          <a:prstGeom prst="rect">
            <a:avLst/>
          </a:prstGeom>
        </p:spPr>
      </p:pic>
      <p:sp>
        <p:nvSpPr>
          <p:cNvPr id="13" name="Rettangolo 12">
            <a:extLst>
              <a:ext uri="{FF2B5EF4-FFF2-40B4-BE49-F238E27FC236}">
                <a16:creationId xmlns:a16="http://schemas.microsoft.com/office/drawing/2014/main" id="{3E762137-0A56-489D-BA99-EAF697B36D4A}"/>
              </a:ext>
            </a:extLst>
          </p:cNvPr>
          <p:cNvSpPr/>
          <p:nvPr/>
        </p:nvSpPr>
        <p:spPr>
          <a:xfrm>
            <a:off x="7544569" y="3795410"/>
            <a:ext cx="3520066" cy="246221"/>
          </a:xfrm>
          <a:prstGeom prst="rect">
            <a:avLst/>
          </a:prstGeom>
        </p:spPr>
        <p:txBody>
          <a:bodyPr wrap="square">
            <a:spAutoFit/>
          </a:bodyPr>
          <a:lstStyle/>
          <a:p>
            <a:r>
              <a:rPr lang="en-US" sz="1000" dirty="0">
                <a:latin typeface="Helvetica" panose="020B0604020202020204" pitchFamily="34" charset="0"/>
                <a:cs typeface="Helvetica" panose="020B0604020202020204" pitchFamily="34" charset="0"/>
              </a:rPr>
              <a:t>https://www.coursera.org/learn/gcp-fundamentals</a:t>
            </a:r>
          </a:p>
        </p:txBody>
      </p:sp>
      <p:sp>
        <p:nvSpPr>
          <p:cNvPr id="14" name="Rettangolo 13">
            <a:extLst>
              <a:ext uri="{FF2B5EF4-FFF2-40B4-BE49-F238E27FC236}">
                <a16:creationId xmlns:a16="http://schemas.microsoft.com/office/drawing/2014/main" id="{31B38B11-B3D9-4A22-BFE4-A3230CA3C7C1}"/>
              </a:ext>
            </a:extLst>
          </p:cNvPr>
          <p:cNvSpPr/>
          <p:nvPr/>
        </p:nvSpPr>
        <p:spPr>
          <a:xfrm>
            <a:off x="7544568" y="2693316"/>
            <a:ext cx="4227645" cy="246221"/>
          </a:xfrm>
          <a:prstGeom prst="rect">
            <a:avLst/>
          </a:prstGeom>
        </p:spPr>
        <p:txBody>
          <a:bodyPr wrap="square">
            <a:spAutoFit/>
          </a:bodyPr>
          <a:lstStyle/>
          <a:p>
            <a:r>
              <a:rPr lang="en-US" sz="1000" dirty="0">
                <a:latin typeface="Helvetica" panose="020B0604020202020204" pitchFamily="34" charset="0"/>
                <a:cs typeface="Helvetica" panose="020B0604020202020204" pitchFamily="34" charset="0"/>
              </a:rPr>
              <a:t>https://www.coursera.org/learn/aws-fundamentals-going-cloud-native</a:t>
            </a:r>
          </a:p>
        </p:txBody>
      </p:sp>
      <p:pic>
        <p:nvPicPr>
          <p:cNvPr id="15" name="Immagine 14">
            <a:extLst>
              <a:ext uri="{FF2B5EF4-FFF2-40B4-BE49-F238E27FC236}">
                <a16:creationId xmlns:a16="http://schemas.microsoft.com/office/drawing/2014/main" id="{8EDA4E74-5CCD-460C-B879-6053DA25952F}"/>
              </a:ext>
            </a:extLst>
          </p:cNvPr>
          <p:cNvPicPr>
            <a:picLocks noChangeAspect="1"/>
          </p:cNvPicPr>
          <p:nvPr/>
        </p:nvPicPr>
        <p:blipFill>
          <a:blip r:embed="rId6"/>
          <a:stretch>
            <a:fillRect/>
          </a:stretch>
        </p:blipFill>
        <p:spPr>
          <a:xfrm>
            <a:off x="7459899" y="4107601"/>
            <a:ext cx="3416476" cy="654084"/>
          </a:xfrm>
          <a:prstGeom prst="rect">
            <a:avLst/>
          </a:prstGeom>
        </p:spPr>
      </p:pic>
      <p:sp>
        <p:nvSpPr>
          <p:cNvPr id="3" name="Rettangolo 2">
            <a:extLst>
              <a:ext uri="{FF2B5EF4-FFF2-40B4-BE49-F238E27FC236}">
                <a16:creationId xmlns:a16="http://schemas.microsoft.com/office/drawing/2014/main" id="{2A430CDF-B0C9-4C6C-849C-B1BDF91EE0DC}"/>
              </a:ext>
            </a:extLst>
          </p:cNvPr>
          <p:cNvSpPr/>
          <p:nvPr/>
        </p:nvSpPr>
        <p:spPr>
          <a:xfrm>
            <a:off x="7536101" y="4546911"/>
            <a:ext cx="1994457" cy="246221"/>
          </a:xfrm>
          <a:prstGeom prst="rect">
            <a:avLst/>
          </a:prstGeom>
        </p:spPr>
        <p:txBody>
          <a:bodyPr wrap="square">
            <a:spAutoFit/>
          </a:bodyPr>
          <a:lstStyle/>
          <a:p>
            <a:r>
              <a:rPr lang="en-US" sz="1000" dirty="0">
                <a:latin typeface="Helvetica" panose="020B0604020202020204" pitchFamily="34" charset="0"/>
                <a:cs typeface="Helvetica" panose="020B0604020202020204" pitchFamily="34" charset="0"/>
              </a:rPr>
              <a:t>https://engineering.fb.com/</a:t>
            </a:r>
          </a:p>
        </p:txBody>
      </p:sp>
      <p:sp>
        <p:nvSpPr>
          <p:cNvPr id="11" name="Rettangolo 10">
            <a:extLst>
              <a:ext uri="{FF2B5EF4-FFF2-40B4-BE49-F238E27FC236}">
                <a16:creationId xmlns:a16="http://schemas.microsoft.com/office/drawing/2014/main" id="{D0779FA8-5B71-46BE-93E2-57BFF10CAA12}"/>
              </a:ext>
            </a:extLst>
          </p:cNvPr>
          <p:cNvSpPr/>
          <p:nvPr/>
        </p:nvSpPr>
        <p:spPr>
          <a:xfrm>
            <a:off x="7536101" y="5050851"/>
            <a:ext cx="3771900" cy="553998"/>
          </a:xfrm>
          <a:prstGeom prst="rect">
            <a:avLst/>
          </a:prstGeom>
        </p:spPr>
        <p:txBody>
          <a:bodyPr wrap="square">
            <a:spAutoFit/>
          </a:bodyPr>
          <a:lstStyle/>
          <a:p>
            <a:r>
              <a:rPr lang="en-US" sz="1000" dirty="0">
                <a:latin typeface="Helvetica" panose="020B0604020202020204" pitchFamily="34" charset="0"/>
                <a:cs typeface="Helvetica" panose="020B0604020202020204" pitchFamily="34" charset="0"/>
              </a:rPr>
              <a:t>https://docs.cloudera.com/runtime/7.2.0/scaling-namespaces/topics/hdfs-ec-understanding-erasure-coding-policies.html</a:t>
            </a:r>
          </a:p>
        </p:txBody>
      </p:sp>
      <p:sp>
        <p:nvSpPr>
          <p:cNvPr id="16" name="Rettangolo 15">
            <a:extLst>
              <a:ext uri="{FF2B5EF4-FFF2-40B4-BE49-F238E27FC236}">
                <a16:creationId xmlns:a16="http://schemas.microsoft.com/office/drawing/2014/main" id="{787277EB-041B-416A-A071-F2DE7E4F9438}"/>
              </a:ext>
            </a:extLst>
          </p:cNvPr>
          <p:cNvSpPr/>
          <p:nvPr/>
        </p:nvSpPr>
        <p:spPr>
          <a:xfrm>
            <a:off x="7512110" y="1525252"/>
            <a:ext cx="996890" cy="246221"/>
          </a:xfrm>
          <a:prstGeom prst="rect">
            <a:avLst/>
          </a:prstGeom>
        </p:spPr>
        <p:txBody>
          <a:bodyPr wrap="square">
            <a:spAutoFit/>
          </a:bodyPr>
          <a:lstStyle/>
          <a:p>
            <a:r>
              <a:rPr lang="en-US" sz="1000" dirty="0">
                <a:latin typeface="Helvetica" panose="020B0604020202020204" pitchFamily="34" charset="0"/>
                <a:cs typeface="Helvetica" panose="020B0604020202020204" pitchFamily="34" charset="0"/>
              </a:rPr>
              <a:t>Web sources</a:t>
            </a:r>
          </a:p>
        </p:txBody>
      </p:sp>
    </p:spTree>
    <p:extLst>
      <p:ext uri="{BB962C8B-B14F-4D97-AF65-F5344CB8AC3E}">
        <p14:creationId xmlns:p14="http://schemas.microsoft.com/office/powerpoint/2010/main" val="663908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62836C-AE06-454C-8A7D-462B1B056084}"/>
              </a:ext>
            </a:extLst>
          </p:cNvPr>
          <p:cNvSpPr>
            <a:spLocks noGrp="1"/>
          </p:cNvSpPr>
          <p:nvPr>
            <p:ph type="title"/>
          </p:nvPr>
        </p:nvSpPr>
        <p:spPr/>
        <p:txBody>
          <a:bodyPr/>
          <a:lstStyle/>
          <a:p>
            <a:r>
              <a:rPr lang="it-IT" dirty="0"/>
              <a:t>Compute: Amazon EC2</a:t>
            </a:r>
            <a:endParaRPr lang="en-US" dirty="0"/>
          </a:p>
        </p:txBody>
      </p:sp>
      <p:sp>
        <p:nvSpPr>
          <p:cNvPr id="3" name="Segnaposto contenuto 2">
            <a:extLst>
              <a:ext uri="{FF2B5EF4-FFF2-40B4-BE49-F238E27FC236}">
                <a16:creationId xmlns:a16="http://schemas.microsoft.com/office/drawing/2014/main" id="{9FB1A445-3B5E-4373-98F2-2BD8AFE94891}"/>
              </a:ext>
            </a:extLst>
          </p:cNvPr>
          <p:cNvSpPr>
            <a:spLocks noGrp="1"/>
          </p:cNvSpPr>
          <p:nvPr>
            <p:ph idx="1"/>
          </p:nvPr>
        </p:nvSpPr>
        <p:spPr/>
        <p:txBody>
          <a:bodyPr>
            <a:noAutofit/>
          </a:bodyPr>
          <a:lstStyle/>
          <a:p>
            <a:pPr marL="0" indent="0">
              <a:buNone/>
            </a:pPr>
            <a:r>
              <a:rPr lang="en-US" dirty="0"/>
              <a:t>Amazon Elastic Compute Cloud (EC2)</a:t>
            </a:r>
          </a:p>
          <a:p>
            <a:pPr lvl="1"/>
            <a:r>
              <a:rPr lang="en-US" dirty="0"/>
              <a:t>Compute service that provisions virtual servers on demand</a:t>
            </a:r>
          </a:p>
          <a:p>
            <a:pPr lvl="1"/>
            <a:r>
              <a:rPr lang="en-US" dirty="0"/>
              <a:t>Each virtual server is called an EC2 instance</a:t>
            </a:r>
          </a:p>
          <a:p>
            <a:pPr lvl="1"/>
            <a:r>
              <a:rPr lang="en-US" dirty="0"/>
              <a:t>You can commission one/many instances easily, and you only pay for what you use</a:t>
            </a:r>
          </a:p>
          <a:p>
            <a:pPr lvl="2"/>
            <a:r>
              <a:rPr lang="en-US" dirty="0"/>
              <a:t>When you no longer need an instance, terminate or stop that instance, and you will stop incurring charges. </a:t>
            </a:r>
          </a:p>
          <a:p>
            <a:pPr lvl="1"/>
            <a:r>
              <a:rPr lang="en-US" dirty="0"/>
              <a:t>Just about anything you can do with a server in a traditional sense, you can do with an EC2 instance</a:t>
            </a:r>
          </a:p>
          <a:p>
            <a:endParaRPr lang="en-US" dirty="0"/>
          </a:p>
          <a:p>
            <a:r>
              <a:rPr lang="en-US" dirty="0"/>
              <a:t>EC2 instances are flexible, and you configure them to meet your needs</a:t>
            </a:r>
          </a:p>
          <a:p>
            <a:pPr lvl="1"/>
            <a:r>
              <a:rPr lang="en-US" dirty="0"/>
              <a:t>Choose operating systems (e.g., Linux, Ubuntu, Windows) through an Amazon Machine Image AMI</a:t>
            </a:r>
          </a:p>
          <a:p>
            <a:pPr lvl="1"/>
            <a:r>
              <a:rPr lang="en-US" dirty="0"/>
              <a:t>Plus possible applications to be installed on that instance</a:t>
            </a:r>
          </a:p>
          <a:p>
            <a:pPr lvl="1"/>
            <a:r>
              <a:rPr lang="en-US" dirty="0"/>
              <a:t>Plus amount of compute, memory, and networking capabilities available per instance</a:t>
            </a:r>
          </a:p>
          <a:p>
            <a:endParaRPr lang="en-US" dirty="0"/>
          </a:p>
          <a:p>
            <a:r>
              <a:rPr lang="en-US" dirty="0"/>
              <a:t>Different types of hardware depending on use case</a:t>
            </a:r>
          </a:p>
          <a:p>
            <a:pPr lvl="1"/>
            <a:r>
              <a:rPr lang="en-US" dirty="0"/>
              <a:t>E.g., G instance type is optimized for graphics-intensive applications (3D visualizations or video encoding)</a:t>
            </a:r>
          </a:p>
        </p:txBody>
      </p:sp>
      <p:sp>
        <p:nvSpPr>
          <p:cNvPr id="4" name="Segnaposto piè di pagina 3">
            <a:extLst>
              <a:ext uri="{FF2B5EF4-FFF2-40B4-BE49-F238E27FC236}">
                <a16:creationId xmlns:a16="http://schemas.microsoft.com/office/drawing/2014/main" id="{2A884329-D0CD-4151-8858-655D4D59BFAD}"/>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FBB7715F-F4DC-403A-B482-AE62E9BF9ECD}"/>
              </a:ext>
            </a:extLst>
          </p:cNvPr>
          <p:cNvSpPr>
            <a:spLocks noGrp="1"/>
          </p:cNvSpPr>
          <p:nvPr>
            <p:ph type="sldNum" sz="quarter" idx="12"/>
          </p:nvPr>
        </p:nvSpPr>
        <p:spPr/>
        <p:txBody>
          <a:bodyPr/>
          <a:lstStyle/>
          <a:p>
            <a:fld id="{F66540BB-AA57-4860-985D-555AFC019405}" type="slidenum">
              <a:rPr lang="en-US" smtClean="0"/>
              <a:t>20</a:t>
            </a:fld>
            <a:endParaRPr lang="en-US"/>
          </a:p>
        </p:txBody>
      </p:sp>
      <p:pic>
        <p:nvPicPr>
          <p:cNvPr id="6" name="Elemento grafico 5" descr="Blockchain">
            <a:extLst>
              <a:ext uri="{FF2B5EF4-FFF2-40B4-BE49-F238E27FC236}">
                <a16:creationId xmlns:a16="http://schemas.microsoft.com/office/drawing/2014/main" id="{9D647CF1-5D92-47F2-B81B-9D3C2A148F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681705"/>
            <a:ext cx="548640" cy="548640"/>
          </a:xfrm>
          <a:prstGeom prst="rect">
            <a:avLst/>
          </a:prstGeom>
        </p:spPr>
      </p:pic>
    </p:spTree>
    <p:extLst>
      <p:ext uri="{BB962C8B-B14F-4D97-AF65-F5344CB8AC3E}">
        <p14:creationId xmlns:p14="http://schemas.microsoft.com/office/powerpoint/2010/main" val="1312881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2E86FC-46EC-4430-AEBA-79B19B6226B0}"/>
              </a:ext>
            </a:extLst>
          </p:cNvPr>
          <p:cNvSpPr>
            <a:spLocks noGrp="1"/>
          </p:cNvSpPr>
          <p:nvPr>
            <p:ph type="title"/>
          </p:nvPr>
        </p:nvSpPr>
        <p:spPr/>
        <p:txBody>
          <a:bodyPr/>
          <a:lstStyle/>
          <a:p>
            <a:r>
              <a:rPr lang="it-IT" dirty="0"/>
              <a:t>Storage</a:t>
            </a:r>
            <a:endParaRPr lang="en-US" dirty="0"/>
          </a:p>
        </p:txBody>
      </p:sp>
      <p:sp>
        <p:nvSpPr>
          <p:cNvPr id="3" name="Segnaposto piè di pagina 2">
            <a:extLst>
              <a:ext uri="{FF2B5EF4-FFF2-40B4-BE49-F238E27FC236}">
                <a16:creationId xmlns:a16="http://schemas.microsoft.com/office/drawing/2014/main" id="{5FDB4750-FDCC-49BB-9CAE-7D9CFD8E9407}"/>
              </a:ext>
            </a:extLst>
          </p:cNvPr>
          <p:cNvSpPr>
            <a:spLocks noGrp="1"/>
          </p:cNvSpPr>
          <p:nvPr>
            <p:ph type="ftr" sz="quarter" idx="11"/>
          </p:nvPr>
        </p:nvSpPr>
        <p:spPr/>
        <p:txBody>
          <a:bodyPr/>
          <a:lstStyle/>
          <a:p>
            <a:r>
              <a:rPr lang="en-US"/>
              <a:t>BIG DATA (Modulo 2)</a:t>
            </a:r>
          </a:p>
        </p:txBody>
      </p:sp>
      <p:sp>
        <p:nvSpPr>
          <p:cNvPr id="4" name="Segnaposto numero diapositiva 3">
            <a:extLst>
              <a:ext uri="{FF2B5EF4-FFF2-40B4-BE49-F238E27FC236}">
                <a16:creationId xmlns:a16="http://schemas.microsoft.com/office/drawing/2014/main" id="{FBAA2A61-9343-4036-9810-3C2B2EB0FC2D}"/>
              </a:ext>
            </a:extLst>
          </p:cNvPr>
          <p:cNvSpPr>
            <a:spLocks noGrp="1"/>
          </p:cNvSpPr>
          <p:nvPr>
            <p:ph type="sldNum" sz="quarter" idx="12"/>
          </p:nvPr>
        </p:nvSpPr>
        <p:spPr/>
        <p:txBody>
          <a:bodyPr/>
          <a:lstStyle/>
          <a:p>
            <a:fld id="{F66540BB-AA57-4860-985D-555AFC019405}" type="slidenum">
              <a:rPr lang="en-US" smtClean="0"/>
              <a:t>21</a:t>
            </a:fld>
            <a:endParaRPr lang="en-US"/>
          </a:p>
        </p:txBody>
      </p:sp>
      <p:pic>
        <p:nvPicPr>
          <p:cNvPr id="7" name="Elemento grafico 6" descr="Database">
            <a:extLst>
              <a:ext uri="{FF2B5EF4-FFF2-40B4-BE49-F238E27FC236}">
                <a16:creationId xmlns:a16="http://schemas.microsoft.com/office/drawing/2014/main" id="{6F168B83-2D6A-4133-94AA-BCF0FA21B7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pic>
        <p:nvPicPr>
          <p:cNvPr id="10" name="Segnaposto contenuto 9">
            <a:extLst>
              <a:ext uri="{FF2B5EF4-FFF2-40B4-BE49-F238E27FC236}">
                <a16:creationId xmlns:a16="http://schemas.microsoft.com/office/drawing/2014/main" id="{E6B0AA80-339A-45BD-82D6-3B9D2E3B01B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66757" y="2364209"/>
            <a:ext cx="8458486" cy="3223369"/>
          </a:xfrm>
        </p:spPr>
      </p:pic>
      <p:sp>
        <p:nvSpPr>
          <p:cNvPr id="11" name="Rettangolo 10">
            <a:extLst>
              <a:ext uri="{FF2B5EF4-FFF2-40B4-BE49-F238E27FC236}">
                <a16:creationId xmlns:a16="http://schemas.microsoft.com/office/drawing/2014/main" id="{421C365E-9F90-4E1A-83EA-F346BF6B164C}"/>
              </a:ext>
            </a:extLst>
          </p:cNvPr>
          <p:cNvSpPr/>
          <p:nvPr/>
        </p:nvSpPr>
        <p:spPr>
          <a:xfrm>
            <a:off x="4879673" y="5587578"/>
            <a:ext cx="2492990" cy="369332"/>
          </a:xfrm>
          <a:prstGeom prst="rect">
            <a:avLst/>
          </a:prstGeom>
        </p:spPr>
        <p:txBody>
          <a:bodyPr wrap="none">
            <a:spAutoFit/>
          </a:bodyPr>
          <a:lstStyle/>
          <a:p>
            <a:r>
              <a:rPr lang="en-US" dirty="0">
                <a:latin typeface="Helvetica" panose="020B0604020202020204" pitchFamily="34" charset="0"/>
                <a:cs typeface="Helvetica" panose="020B0604020202020204" pitchFamily="34" charset="0"/>
              </a:rPr>
              <a:t>https://xkcd.com/1683/</a:t>
            </a:r>
          </a:p>
        </p:txBody>
      </p:sp>
    </p:spTree>
    <p:extLst>
      <p:ext uri="{BB962C8B-B14F-4D97-AF65-F5344CB8AC3E}">
        <p14:creationId xmlns:p14="http://schemas.microsoft.com/office/powerpoint/2010/main" val="602413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Storage</a:t>
            </a:r>
            <a:endParaRPr lang="en-US" dirty="0"/>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rmAutofit/>
          </a:bodyPr>
          <a:lstStyle/>
          <a:p>
            <a:pPr marL="0" indent="0">
              <a:buNone/>
            </a:pPr>
            <a:r>
              <a:rPr lang="en-US" dirty="0"/>
              <a:t>Storage models</a:t>
            </a:r>
          </a:p>
          <a:p>
            <a:pPr lvl="1"/>
            <a:r>
              <a:rPr lang="en-US" dirty="0"/>
              <a:t>Different ways in which data are organized in a storage system</a:t>
            </a:r>
          </a:p>
          <a:p>
            <a:pPr lvl="1"/>
            <a:r>
              <a:rPr lang="en-US" dirty="0"/>
              <a:t>Cloud storage systems support a wide range of highly scalable models</a:t>
            </a:r>
          </a:p>
          <a:p>
            <a:pPr lvl="2"/>
            <a:r>
              <a:rPr lang="en-US" dirty="0"/>
              <a:t>File systems (or file storage)</a:t>
            </a:r>
          </a:p>
          <a:p>
            <a:pPr lvl="2"/>
            <a:r>
              <a:rPr lang="en-US" dirty="0"/>
              <a:t>Object storage</a:t>
            </a:r>
          </a:p>
          <a:p>
            <a:pPr lvl="2"/>
            <a:r>
              <a:rPr lang="en-US" dirty="0"/>
              <a:t>Block storage</a:t>
            </a:r>
          </a:p>
          <a:p>
            <a:pPr lvl="2"/>
            <a:r>
              <a:rPr lang="en-US" dirty="0"/>
              <a:t>Relational / NoSQL / Graph databases</a:t>
            </a:r>
          </a:p>
          <a:p>
            <a:pPr lvl="2"/>
            <a:endParaRPr lang="en-US" dirty="0"/>
          </a:p>
          <a:p>
            <a:pPr marL="0" indent="0">
              <a:buNone/>
            </a:pPr>
            <a:r>
              <a:rPr lang="en-US" dirty="0"/>
              <a:t>Understand properties of these different storage models to choose the right system.</a:t>
            </a:r>
          </a:p>
          <a:p>
            <a:pPr lvl="1"/>
            <a:r>
              <a:rPr lang="en-US" dirty="0"/>
              <a:t>The right model depend on nature and size of the data</a:t>
            </a:r>
          </a:p>
          <a:p>
            <a:pPr lvl="1"/>
            <a:r>
              <a:rPr lang="en-US" dirty="0"/>
              <a:t>Analyses to be performed</a:t>
            </a:r>
          </a:p>
          <a:p>
            <a:pPr lvl="1"/>
            <a:r>
              <a:rPr lang="en-US" dirty="0"/>
              <a:t>Access / Update frequencies</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22</a:t>
            </a:fld>
            <a:endParaRPr lang="en-US"/>
          </a:p>
        </p:txBody>
      </p:sp>
      <p:pic>
        <p:nvPicPr>
          <p:cNvPr id="6" name="Elemento grafico 5" descr="Database">
            <a:extLst>
              <a:ext uri="{FF2B5EF4-FFF2-40B4-BE49-F238E27FC236}">
                <a16:creationId xmlns:a16="http://schemas.microsoft.com/office/drawing/2014/main" id="{AB6F6BE3-C232-44C5-9930-55C4CA33E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3936157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Storage: file system (or file storage)</a:t>
            </a:r>
            <a:endParaRPr lang="en-US" dirty="0"/>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File systems (FS; or file storage)</a:t>
            </a:r>
          </a:p>
          <a:p>
            <a:pPr lvl="1"/>
            <a:r>
              <a:rPr lang="en-US" dirty="0"/>
              <a:t>Tree of directories, represent hierarchical relationships among data</a:t>
            </a:r>
          </a:p>
          <a:p>
            <a:pPr lvl="1"/>
            <a:r>
              <a:rPr lang="en-US" dirty="0"/>
              <a:t>Standard API for Unix version of FS is </a:t>
            </a:r>
            <a:r>
              <a:rPr lang="en-US" b="1" dirty="0"/>
              <a:t>Portable Operating System Interface </a:t>
            </a:r>
            <a:r>
              <a:rPr lang="en-US" dirty="0"/>
              <a:t>(POSIX)</a:t>
            </a:r>
          </a:p>
          <a:p>
            <a:pPr lvl="2"/>
            <a:r>
              <a:rPr lang="en-US" dirty="0">
                <a:latin typeface="Consolas" panose="020B0609020204030204" pitchFamily="49" charset="0"/>
              </a:rPr>
              <a:t>create</a:t>
            </a:r>
            <a:r>
              <a:rPr lang="en-US" dirty="0"/>
              <a:t>, </a:t>
            </a:r>
            <a:r>
              <a:rPr lang="en-US" dirty="0">
                <a:latin typeface="Consolas" panose="020B0609020204030204" pitchFamily="49" charset="0"/>
              </a:rPr>
              <a:t>read</a:t>
            </a:r>
            <a:r>
              <a:rPr lang="en-US" dirty="0"/>
              <a:t>, </a:t>
            </a:r>
            <a:r>
              <a:rPr lang="en-US" dirty="0">
                <a:latin typeface="Consolas" panose="020B0609020204030204" pitchFamily="49" charset="0"/>
              </a:rPr>
              <a:t>write</a:t>
            </a:r>
            <a:r>
              <a:rPr lang="en-US" dirty="0"/>
              <a:t>, and </a:t>
            </a:r>
            <a:r>
              <a:rPr lang="en-US" dirty="0">
                <a:latin typeface="Consolas" panose="020B0609020204030204" pitchFamily="49" charset="0"/>
              </a:rPr>
              <a:t>delete</a:t>
            </a:r>
            <a:r>
              <a:rPr lang="en-US" dirty="0"/>
              <a:t> files located within directories</a:t>
            </a:r>
          </a:p>
          <a:p>
            <a:pPr lvl="1"/>
            <a:r>
              <a:rPr lang="en-US" dirty="0"/>
              <a:t>HDFS is not a POSIX file system: it is write-once, read-many, and eventually consistent</a:t>
            </a:r>
          </a:p>
          <a:p>
            <a:pPr lvl="2"/>
            <a:r>
              <a:rPr lang="en-US" dirty="0"/>
              <a:t>Command line tools make it usable similarly to Unix FS</a:t>
            </a:r>
          </a:p>
          <a:p>
            <a:pPr lvl="1"/>
            <a:r>
              <a:rPr lang="en-US" dirty="0"/>
              <a:t>FS are fine for day-to-day usage on personal computers, and medium to large enterprises</a:t>
            </a:r>
          </a:p>
          <a:p>
            <a:pPr lvl="1"/>
            <a:r>
              <a:rPr lang="en-US" dirty="0"/>
              <a:t>File storage is commonly seen and deployed on hard drives and Network Attached Storage (NAS) systems </a:t>
            </a:r>
          </a:p>
          <a:p>
            <a:pPr lvl="2"/>
            <a:endParaRPr lang="en-US" dirty="0"/>
          </a:p>
          <a:p>
            <a:pPr marL="0" indent="0">
              <a:buNone/>
            </a:pPr>
            <a:r>
              <a:rPr lang="en-US" dirty="0"/>
              <a:t>FS model has disadvantages as data volumes grow</a:t>
            </a:r>
          </a:p>
          <a:p>
            <a:pPr lvl="1"/>
            <a:r>
              <a:rPr lang="en-US" dirty="0"/>
              <a:t>Files stored in FS have limited metadata (creation date, modification date, and file size)</a:t>
            </a:r>
          </a:p>
          <a:p>
            <a:pPr lvl="1"/>
            <a:r>
              <a:rPr lang="en-US" dirty="0"/>
              <a:t>Performance can go down because of the increasing resource demands on the filesystem to keep</a:t>
            </a:r>
          </a:p>
          <a:p>
            <a:pPr lvl="1"/>
            <a:r>
              <a:rPr lang="en-US" dirty="0"/>
              <a:t>Data modeling: no support for conventions on representation of data elements and relationships </a:t>
            </a:r>
          </a:p>
          <a:p>
            <a:pPr lvl="2"/>
            <a:r>
              <a:rPr lang="en-US" dirty="0"/>
              <a:t>Environmental data in </a:t>
            </a:r>
            <a:r>
              <a:rPr lang="en-US" dirty="0" err="1"/>
              <a:t>NetCDF</a:t>
            </a:r>
            <a:r>
              <a:rPr lang="en-US" dirty="0"/>
              <a:t> files, genomes in FASTA files, and observations in comma-separated-value (CSV)</a:t>
            </a:r>
          </a:p>
          <a:p>
            <a:pPr lvl="1"/>
            <a:r>
              <a:rPr lang="en-US" dirty="0"/>
              <a:t>Hierarchical organization does not always match actual relationships</a:t>
            </a:r>
          </a:p>
          <a:p>
            <a:pPr lvl="1"/>
            <a:r>
              <a:rPr lang="en-US" dirty="0"/>
              <a:t>Cannot navigate complex data collections</a:t>
            </a:r>
          </a:p>
          <a:p>
            <a:pPr lvl="1"/>
            <a:r>
              <a:rPr lang="en-US" dirty="0"/>
              <a:t>Scalability perspective: maintaining consistency as multiple processes read/write lead to bottlenecks</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23</a:t>
            </a:fld>
            <a:endParaRPr lang="en-US"/>
          </a:p>
        </p:txBody>
      </p:sp>
      <p:pic>
        <p:nvPicPr>
          <p:cNvPr id="6" name="Elemento grafico 5" descr="Database">
            <a:extLst>
              <a:ext uri="{FF2B5EF4-FFF2-40B4-BE49-F238E27FC236}">
                <a16:creationId xmlns:a16="http://schemas.microsoft.com/office/drawing/2014/main" id="{AB6F6BE3-C232-44C5-9930-55C4CA33E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2833609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en-US"/>
              <a:t>Storage: object storage</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Object storage (OS)</a:t>
            </a:r>
          </a:p>
          <a:p>
            <a:pPr lvl="1"/>
            <a:r>
              <a:rPr lang="en-US" dirty="0"/>
              <a:t>OS simplifies the FS</a:t>
            </a:r>
          </a:p>
          <a:p>
            <a:pPr lvl="2"/>
            <a:r>
              <a:rPr lang="en-US" dirty="0"/>
              <a:t>As FS, store unstructured </a:t>
            </a:r>
            <a:r>
              <a:rPr lang="en-US" i="1" dirty="0"/>
              <a:t>binary large object (blob)</a:t>
            </a:r>
            <a:endParaRPr lang="en-US" dirty="0"/>
          </a:p>
          <a:p>
            <a:pPr lvl="2"/>
            <a:r>
              <a:rPr lang="en-US" dirty="0"/>
              <a:t>Two-level folder-file hierarchy with </a:t>
            </a:r>
            <a:r>
              <a:rPr lang="en-US" b="1" dirty="0"/>
              <a:t>containers</a:t>
            </a:r>
            <a:r>
              <a:rPr lang="en-US" dirty="0"/>
              <a:t>, each of which can hold zero or more </a:t>
            </a:r>
            <a:r>
              <a:rPr lang="en-US" b="1" dirty="0"/>
              <a:t>objects</a:t>
            </a:r>
            <a:r>
              <a:rPr lang="en-US" dirty="0"/>
              <a:t> </a:t>
            </a:r>
          </a:p>
          <a:p>
            <a:pPr lvl="1"/>
            <a:r>
              <a:rPr lang="en-US" dirty="0"/>
              <a:t>Object identified by unique identifier</a:t>
            </a:r>
          </a:p>
          <a:p>
            <a:pPr lvl="1"/>
            <a:r>
              <a:rPr lang="en-US" dirty="0"/>
              <a:t>Can have various metadata associated with it</a:t>
            </a:r>
          </a:p>
          <a:p>
            <a:pPr lvl="1"/>
            <a:r>
              <a:rPr lang="en-US" dirty="0"/>
              <a:t>Objects cannot be modified once created</a:t>
            </a:r>
          </a:p>
          <a:p>
            <a:pPr lvl="2"/>
            <a:r>
              <a:rPr lang="en-US" dirty="0"/>
              <a:t>In OS supporting versioning, object can be replaced</a:t>
            </a:r>
          </a:p>
          <a:p>
            <a:pPr lvl="1"/>
            <a:r>
              <a:rPr lang="en-US" dirty="0"/>
              <a:t>Any individual who possesses identifier can access data</a:t>
            </a:r>
          </a:p>
          <a:p>
            <a:pPr marL="0" indent="0">
              <a:buNone/>
            </a:pPr>
            <a:r>
              <a:rPr lang="en-US" dirty="0"/>
              <a:t>Advantages in terms of simplicity, performance, and reliability </a:t>
            </a:r>
          </a:p>
          <a:p>
            <a:pPr lvl="1"/>
            <a:r>
              <a:rPr lang="en-US" dirty="0"/>
              <a:t>Static objects make it easy to build highly scalable implementations </a:t>
            </a:r>
          </a:p>
          <a:p>
            <a:pPr lvl="1"/>
            <a:r>
              <a:rPr lang="en-US" dirty="0"/>
              <a:t>Object can be replicated across multiple storage devices to increase resilience and performance, without any specialized synchronization logic (no concurrent updates)</a:t>
            </a:r>
          </a:p>
          <a:p>
            <a:pPr lvl="1"/>
            <a:r>
              <a:rPr lang="en-US" dirty="0"/>
              <a:t>Objects can be moved among storage classes with different performance and costs</a:t>
            </a:r>
          </a:p>
          <a:p>
            <a:pPr marL="0" indent="0">
              <a:buNone/>
            </a:pPr>
            <a:r>
              <a:rPr lang="en-US" dirty="0"/>
              <a:t>Limitations</a:t>
            </a:r>
          </a:p>
          <a:p>
            <a:pPr lvl="1"/>
            <a:r>
              <a:rPr lang="en-US" dirty="0"/>
              <a:t>Little support for organizing data and no support for search</a:t>
            </a:r>
          </a:p>
          <a:p>
            <a:pPr lvl="1"/>
            <a:r>
              <a:rPr lang="en-US" dirty="0"/>
              <a:t>Does not provide any mechanism for working with structured data</a:t>
            </a:r>
          </a:p>
          <a:p>
            <a:pPr lvl="1"/>
            <a:r>
              <a:rPr lang="en-US" dirty="0"/>
              <a:t>Cannot easily be mounted as a FS or accessed with existing tools in the ways that a FS can</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24</a:t>
            </a:fld>
            <a:endParaRPr lang="en-US"/>
          </a:p>
        </p:txBody>
      </p:sp>
      <p:pic>
        <p:nvPicPr>
          <p:cNvPr id="6" name="Elemento grafico 5" descr="Database">
            <a:extLst>
              <a:ext uri="{FF2B5EF4-FFF2-40B4-BE49-F238E27FC236}">
                <a16:creationId xmlns:a16="http://schemas.microsoft.com/office/drawing/2014/main" id="{AB6F6BE3-C232-44C5-9930-55C4CA33E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92589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en-US" dirty="0"/>
              <a:t>Storage: block storage</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it-IT" dirty="0" err="1"/>
              <a:t>Block</a:t>
            </a:r>
            <a:r>
              <a:rPr lang="it-IT" dirty="0"/>
              <a:t> storage</a:t>
            </a:r>
          </a:p>
          <a:p>
            <a:pPr lvl="1"/>
            <a:r>
              <a:rPr lang="en-US" dirty="0"/>
              <a:t>OS and FS treat files as a single units</a:t>
            </a:r>
          </a:p>
          <a:p>
            <a:pPr lvl="1"/>
            <a:r>
              <a:rPr lang="en-US" dirty="0"/>
              <a:t>Block storage treats data as a sequence of fixed-size “blocks” </a:t>
            </a:r>
            <a:r>
              <a:rPr lang="en-US" dirty="0" err="1"/>
              <a:t>s.t.</a:t>
            </a:r>
            <a:r>
              <a:rPr lang="en-US" dirty="0"/>
              <a:t> each file could be spread in blocks.</a:t>
            </a:r>
          </a:p>
          <a:p>
            <a:pPr lvl="1"/>
            <a:r>
              <a:rPr lang="en-US" dirty="0"/>
              <a:t>Blocks are not be stored contiguously</a:t>
            </a:r>
          </a:p>
          <a:p>
            <a:pPr lvl="1"/>
            <a:r>
              <a:rPr lang="en-US" dirty="0"/>
              <a:t>When data is requested, storage system merges the data blocks back together</a:t>
            </a:r>
          </a:p>
          <a:p>
            <a:endParaRPr lang="en-US" dirty="0"/>
          </a:p>
          <a:p>
            <a:r>
              <a:rPr lang="en-US" dirty="0"/>
              <a:t>Each block has a different and unique address and exists independently of all others</a:t>
            </a:r>
          </a:p>
          <a:p>
            <a:pPr lvl="1"/>
            <a:r>
              <a:rPr lang="en-US" dirty="0"/>
              <a:t>Can retrieve data very quickly because there is not necessarily one path to the data (e.g., a disk array in which data for the same file can be read from multiple disks)</a:t>
            </a:r>
          </a:p>
          <a:p>
            <a:pPr lvl="1"/>
            <a:r>
              <a:rPr lang="en-US" dirty="0"/>
              <a:t>Block storage also achieves high efficiency because blocks can be stored wherever it is most convenient </a:t>
            </a:r>
          </a:p>
          <a:p>
            <a:pPr lvl="1"/>
            <a:r>
              <a:rPr lang="en-US" dirty="0"/>
              <a:t>Usually expensive and has limited capability to handle metadata</a:t>
            </a:r>
          </a:p>
          <a:p>
            <a:pPr lvl="1"/>
            <a:r>
              <a:rPr lang="en-US" dirty="0"/>
              <a:t>Block storage is commonly deployed in Storage Area Network (SAN) storage</a:t>
            </a:r>
          </a:p>
          <a:p>
            <a:pPr lvl="1"/>
            <a:r>
              <a:rPr lang="en-US" dirty="0"/>
              <a:t>Can think of block storage as the foundation on which file storage systems are built</a:t>
            </a:r>
          </a:p>
          <a:p>
            <a:pPr marL="0" indent="0">
              <a:buNone/>
            </a:pPr>
            <a:endParaRPr lang="en-US" dirty="0"/>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25</a:t>
            </a:fld>
            <a:endParaRPr lang="en-US" dirty="0"/>
          </a:p>
        </p:txBody>
      </p:sp>
      <p:pic>
        <p:nvPicPr>
          <p:cNvPr id="6" name="Elemento grafico 5" descr="Database">
            <a:extLst>
              <a:ext uri="{FF2B5EF4-FFF2-40B4-BE49-F238E27FC236}">
                <a16:creationId xmlns:a16="http://schemas.microsoft.com/office/drawing/2014/main" id="{AB6F6BE3-C232-44C5-9930-55C4CA33E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2341835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Storage: database</a:t>
            </a:r>
            <a:endParaRPr lang="en-US" dirty="0"/>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b="1" dirty="0"/>
              <a:t>Database (DB) </a:t>
            </a:r>
            <a:r>
              <a:rPr lang="en-US" dirty="0"/>
              <a:t>is a structured collection of data about entities and relationships</a:t>
            </a:r>
          </a:p>
          <a:p>
            <a:pPr lvl="1"/>
            <a:r>
              <a:rPr lang="en-US" b="1" dirty="0"/>
              <a:t>Database management system </a:t>
            </a:r>
            <a:r>
              <a:rPr lang="en-US" dirty="0"/>
              <a:t>(DBMS) manages databases and provides three components </a:t>
            </a:r>
          </a:p>
          <a:p>
            <a:pPr lvl="2"/>
            <a:r>
              <a:rPr lang="en-US" b="1" dirty="0"/>
              <a:t>Data model </a:t>
            </a:r>
            <a:r>
              <a:rPr lang="en-US" dirty="0"/>
              <a:t>(which defines how data are represented), </a:t>
            </a:r>
          </a:p>
          <a:p>
            <a:pPr lvl="2"/>
            <a:r>
              <a:rPr lang="en-US" b="1" dirty="0"/>
              <a:t>Query language </a:t>
            </a:r>
            <a:r>
              <a:rPr lang="en-US" dirty="0"/>
              <a:t>(which defines how the user interacts with the data)</a:t>
            </a:r>
          </a:p>
          <a:p>
            <a:pPr lvl="2"/>
            <a:r>
              <a:rPr lang="en-US" dirty="0"/>
              <a:t>T</a:t>
            </a:r>
            <a:r>
              <a:rPr lang="en-US" b="1" dirty="0"/>
              <a:t>ransactions and crash recovery </a:t>
            </a:r>
            <a:r>
              <a:rPr lang="en-US" dirty="0"/>
              <a:t>(to ensure reliable execution despite system failures).</a:t>
            </a:r>
          </a:p>
          <a:p>
            <a:pPr marL="0" indent="0">
              <a:buNone/>
            </a:pPr>
            <a:r>
              <a:rPr lang="en-US" dirty="0"/>
              <a:t>DBMSs support a variety of data formats</a:t>
            </a:r>
          </a:p>
          <a:p>
            <a:pPr lvl="1"/>
            <a:r>
              <a:rPr lang="en-US" dirty="0"/>
              <a:t>Relational: efficient storage, organization, and analysis of large quantities of tabular data</a:t>
            </a:r>
          </a:p>
          <a:p>
            <a:pPr lvl="2"/>
            <a:r>
              <a:rPr lang="en-US" dirty="0"/>
              <a:t>Structured Query Language (SQL) to specify a wide range of operations on tables</a:t>
            </a:r>
          </a:p>
          <a:p>
            <a:pPr lvl="2"/>
            <a:r>
              <a:rPr lang="en-US" dirty="0"/>
              <a:t>Relational algebra provides a clear, mathematical meaning to SQL</a:t>
            </a:r>
          </a:p>
          <a:p>
            <a:pPr lvl="2"/>
            <a:r>
              <a:rPr lang="en-US" b="1" dirty="0"/>
              <a:t>ACID</a:t>
            </a:r>
            <a:r>
              <a:rPr lang="en-US" dirty="0"/>
              <a:t>:</a:t>
            </a:r>
          </a:p>
          <a:p>
            <a:pPr lvl="3"/>
            <a:r>
              <a:rPr lang="en-US" b="1" dirty="0"/>
              <a:t>A</a:t>
            </a:r>
            <a:r>
              <a:rPr lang="en-US" dirty="0"/>
              <a:t>tomicity (the entire transaction succeeds or fails), </a:t>
            </a:r>
          </a:p>
          <a:p>
            <a:pPr lvl="3"/>
            <a:r>
              <a:rPr lang="en-US" b="1" dirty="0"/>
              <a:t>C</a:t>
            </a:r>
            <a:r>
              <a:rPr lang="en-US" dirty="0"/>
              <a:t>onsistency (the data collection is never left in an invalid or conflicting state), </a:t>
            </a:r>
          </a:p>
          <a:p>
            <a:pPr lvl="3"/>
            <a:r>
              <a:rPr lang="en-US" b="1" dirty="0"/>
              <a:t>I</a:t>
            </a:r>
            <a:r>
              <a:rPr lang="en-US" dirty="0"/>
              <a:t>solation (concurrent transactions cannot interfere with each other)</a:t>
            </a:r>
          </a:p>
          <a:p>
            <a:pPr lvl="3"/>
            <a:r>
              <a:rPr lang="en-US" b="1" dirty="0"/>
              <a:t>D</a:t>
            </a:r>
            <a:r>
              <a:rPr lang="en-US" dirty="0"/>
              <a:t>urability (once a transaction completes, system failures cannot invalidate the result).</a:t>
            </a:r>
          </a:p>
          <a:p>
            <a:pPr lvl="1"/>
            <a:r>
              <a:rPr lang="en-US" dirty="0"/>
              <a:t>NoSQL: storage of (large) unstructured data</a:t>
            </a:r>
          </a:p>
          <a:p>
            <a:pPr lvl="2"/>
            <a:r>
              <a:rPr lang="en-US" dirty="0"/>
              <a:t>Scale the quantities of data and number of users that can be supported</a:t>
            </a:r>
          </a:p>
          <a:p>
            <a:pPr lvl="2"/>
            <a:r>
              <a:rPr lang="en-US" b="1" dirty="0"/>
              <a:t>Key-value store </a:t>
            </a:r>
            <a:r>
              <a:rPr lang="en-US" dirty="0"/>
              <a:t>associates key with an arbitrary value, d</a:t>
            </a:r>
            <a:r>
              <a:rPr lang="en-US" b="1" dirty="0"/>
              <a:t>ocument store </a:t>
            </a:r>
            <a:r>
              <a:rPr lang="en-US" dirty="0"/>
              <a:t>permits text search on stored values</a:t>
            </a:r>
          </a:p>
          <a:p>
            <a:pPr lvl="2"/>
            <a:r>
              <a:rPr lang="en-US" dirty="0"/>
              <a:t>Do not support the full relational algebra</a:t>
            </a:r>
          </a:p>
          <a:p>
            <a:pPr lvl="2"/>
            <a:r>
              <a:rPr lang="en-US" dirty="0"/>
              <a:t>Can be distributed over multiple servers and replicated over different data centers</a:t>
            </a:r>
          </a:p>
          <a:p>
            <a:pPr lvl="2"/>
            <a:r>
              <a:rPr lang="en-US" dirty="0"/>
              <a:t>No ACID properties. </a:t>
            </a:r>
            <a:r>
              <a:rPr lang="en-US" b="1" dirty="0"/>
              <a:t>Eventual consistency:</a:t>
            </a:r>
            <a:r>
              <a:rPr lang="en-US" dirty="0"/>
              <a:t> database state may be momentarily inconsistent across replicas</a:t>
            </a:r>
          </a:p>
          <a:p>
            <a:pPr lvl="2"/>
            <a:r>
              <a:rPr lang="en-US" dirty="0"/>
              <a:t>CAP (</a:t>
            </a:r>
            <a:r>
              <a:rPr lang="en-US" b="1" dirty="0"/>
              <a:t>Challenges of scale) </a:t>
            </a:r>
            <a:r>
              <a:rPr lang="en-US" dirty="0"/>
              <a:t>An obvious solution to scaling databases is to distribute and/or replicate data</a:t>
            </a:r>
          </a:p>
          <a:p>
            <a:pPr lvl="3"/>
            <a:r>
              <a:rPr lang="en-US" dirty="0"/>
              <a:t>Distribution and replication also introduce challenges</a:t>
            </a:r>
          </a:p>
          <a:p>
            <a:pPr lvl="3"/>
            <a:r>
              <a:rPr lang="en-US" b="1" dirty="0"/>
              <a:t>C</a:t>
            </a:r>
            <a:r>
              <a:rPr lang="en-US" dirty="0"/>
              <a:t>onsistency indicates that all computers see the same data at the same time. </a:t>
            </a:r>
          </a:p>
          <a:p>
            <a:pPr lvl="3"/>
            <a:r>
              <a:rPr lang="en-US" b="1" dirty="0"/>
              <a:t>A</a:t>
            </a:r>
            <a:r>
              <a:rPr lang="en-US" dirty="0"/>
              <a:t>vailability indicates that every request receives a response about whether it succeeded or failed. </a:t>
            </a:r>
          </a:p>
          <a:p>
            <a:pPr lvl="3"/>
            <a:r>
              <a:rPr lang="en-US" b="1" dirty="0"/>
              <a:t>P</a:t>
            </a:r>
            <a:r>
              <a:rPr lang="en-US" dirty="0"/>
              <a:t>artition tolerance indicates that the system continues to operate even if a network failure prevents computers from communicating. </a:t>
            </a:r>
          </a:p>
          <a:p>
            <a:pPr lvl="3"/>
            <a:r>
              <a:rPr lang="en-US" dirty="0"/>
              <a:t>CAP Theorem observes that it is not possible to create a distributed system with all three properties </a:t>
            </a:r>
          </a:p>
          <a:p>
            <a:pPr lvl="4"/>
            <a:r>
              <a:rPr lang="en-US" dirty="0"/>
              <a:t>The right combination of availability and consistency will depend on the needs of the service</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dirty="0"/>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26</a:t>
            </a:fld>
            <a:endParaRPr lang="en-US"/>
          </a:p>
        </p:txBody>
      </p:sp>
      <p:pic>
        <p:nvPicPr>
          <p:cNvPr id="6" name="Elemento grafico 5" descr="Database">
            <a:extLst>
              <a:ext uri="{FF2B5EF4-FFF2-40B4-BE49-F238E27FC236}">
                <a16:creationId xmlns:a16="http://schemas.microsoft.com/office/drawing/2014/main" id="{AB6F6BE3-C232-44C5-9930-55C4CA33E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63361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en-US"/>
              <a:t>Storage: cloud landscape</a:t>
            </a:r>
          </a:p>
        </p:txBody>
      </p:sp>
      <p:graphicFrame>
        <p:nvGraphicFramePr>
          <p:cNvPr id="7" name="Tabella 7">
            <a:extLst>
              <a:ext uri="{FF2B5EF4-FFF2-40B4-BE49-F238E27FC236}">
                <a16:creationId xmlns:a16="http://schemas.microsoft.com/office/drawing/2014/main" id="{29FD1209-9408-4B33-8920-C5980CC09B64}"/>
              </a:ext>
            </a:extLst>
          </p:cNvPr>
          <p:cNvGraphicFramePr>
            <a:graphicFrameLocks noGrp="1"/>
          </p:cNvGraphicFramePr>
          <p:nvPr>
            <p:ph idx="1"/>
            <p:extLst>
              <p:ext uri="{D42A27DB-BD31-4B8C-83A1-F6EECF244321}">
                <p14:modId xmlns:p14="http://schemas.microsoft.com/office/powerpoint/2010/main" val="1408494413"/>
              </p:ext>
            </p:extLst>
          </p:nvPr>
        </p:nvGraphicFramePr>
        <p:xfrm>
          <a:off x="1409700" y="1818640"/>
          <a:ext cx="9372600" cy="2849880"/>
        </p:xfrm>
        <a:graphic>
          <a:graphicData uri="http://schemas.openxmlformats.org/drawingml/2006/table">
            <a:tbl>
              <a:tblPr firstRow="1" bandRow="1">
                <a:tableStyleId>{F5AB1C69-6EDB-4FF4-983F-18BD219EF322}</a:tableStyleId>
              </a:tblPr>
              <a:tblGrid>
                <a:gridCol w="2277912">
                  <a:extLst>
                    <a:ext uri="{9D8B030D-6E8A-4147-A177-3AD203B41FA5}">
                      <a16:colId xmlns:a16="http://schemas.microsoft.com/office/drawing/2014/main" val="4170837925"/>
                    </a:ext>
                  </a:extLst>
                </a:gridCol>
                <a:gridCol w="3421925">
                  <a:extLst>
                    <a:ext uri="{9D8B030D-6E8A-4147-A177-3AD203B41FA5}">
                      <a16:colId xmlns:a16="http://schemas.microsoft.com/office/drawing/2014/main" val="653619980"/>
                    </a:ext>
                  </a:extLst>
                </a:gridCol>
                <a:gridCol w="3672763">
                  <a:extLst>
                    <a:ext uri="{9D8B030D-6E8A-4147-A177-3AD203B41FA5}">
                      <a16:colId xmlns:a16="http://schemas.microsoft.com/office/drawing/2014/main" val="2717101988"/>
                    </a:ext>
                  </a:extLst>
                </a:gridCol>
              </a:tblGrid>
              <a:tr h="370840">
                <a:tc>
                  <a:txBody>
                    <a:bodyPr/>
                    <a:lstStyle/>
                    <a:p>
                      <a:r>
                        <a:rPr lang="en-US" sz="1800" b="1" u="none" strike="noStrike" kern="1200" baseline="0" dirty="0">
                          <a:solidFill>
                            <a:schemeClr val="dk1"/>
                          </a:solidFill>
                          <a:latin typeface="Helvetica" panose="020B0604020202020204" pitchFamily="34" charset="0"/>
                          <a:cs typeface="Helvetica" panose="020B0604020202020204" pitchFamily="34" charset="0"/>
                        </a:rPr>
                        <a:t>Model</a:t>
                      </a:r>
                      <a:endParaRPr lang="en-US" dirty="0">
                        <a:latin typeface="Helvetica" panose="020B0604020202020204" pitchFamily="34" charset="0"/>
                        <a:cs typeface="Helvetica" panose="020B0604020202020204" pitchFamily="34" charset="0"/>
                      </a:endParaRPr>
                    </a:p>
                  </a:txBody>
                  <a:tcPr/>
                </a:tc>
                <a:tc>
                  <a:txBody>
                    <a:bodyPr/>
                    <a:lstStyle/>
                    <a:p>
                      <a:r>
                        <a:rPr lang="en-US" sz="1800" b="1" u="none" strike="noStrike" kern="1200" baseline="0" dirty="0">
                          <a:solidFill>
                            <a:schemeClr val="dk1"/>
                          </a:solidFill>
                          <a:latin typeface="Helvetica" panose="020B0604020202020204" pitchFamily="34" charset="0"/>
                          <a:cs typeface="Helvetica" panose="020B0604020202020204" pitchFamily="34" charset="0"/>
                        </a:rPr>
                        <a:t>Amazon</a:t>
                      </a:r>
                      <a:endParaRPr lang="en-US" dirty="0">
                        <a:latin typeface="Helvetica" panose="020B0604020202020204" pitchFamily="34" charset="0"/>
                        <a:cs typeface="Helvetica" panose="020B0604020202020204" pitchFamily="34" charset="0"/>
                      </a:endParaRPr>
                    </a:p>
                  </a:txBody>
                  <a:tcPr/>
                </a:tc>
                <a:tc>
                  <a:txBody>
                    <a:bodyPr/>
                    <a:lstStyle/>
                    <a:p>
                      <a:r>
                        <a:rPr lang="en-US" sz="1800" b="1" u="none" strike="noStrike" kern="1200" baseline="0" dirty="0">
                          <a:solidFill>
                            <a:schemeClr val="dk1"/>
                          </a:solidFill>
                          <a:latin typeface="Helvetica" panose="020B0604020202020204" pitchFamily="34" charset="0"/>
                          <a:cs typeface="Helvetica" panose="020B0604020202020204" pitchFamily="34" charset="0"/>
                        </a:rPr>
                        <a:t>Google</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061641153"/>
                  </a:ext>
                </a:extLst>
              </a:tr>
              <a:tr h="370840">
                <a:tc>
                  <a:txBody>
                    <a:bodyPr/>
                    <a:lstStyle/>
                    <a:p>
                      <a:r>
                        <a:rPr lang="en-US" sz="1600" b="0" u="none" strike="noStrike" kern="1200" baseline="0" dirty="0">
                          <a:solidFill>
                            <a:schemeClr val="dk1"/>
                          </a:solidFill>
                          <a:latin typeface="Helvetica" panose="020B0604020202020204" pitchFamily="34" charset="0"/>
                          <a:cs typeface="Helvetica" panose="020B0604020202020204" pitchFamily="34" charset="0"/>
                        </a:rPr>
                        <a:t>Files</a:t>
                      </a:r>
                      <a:endParaRPr lang="en-US" sz="1600" dirty="0">
                        <a:latin typeface="Helvetica" panose="020B0604020202020204" pitchFamily="34" charset="0"/>
                        <a:cs typeface="Helvetica" panose="020B0604020202020204" pitchFamily="34" charset="0"/>
                      </a:endParaRPr>
                    </a:p>
                  </a:txBody>
                  <a:tcPr/>
                </a:tc>
                <a:tc>
                  <a:txBody>
                    <a:bodyPr/>
                    <a:lstStyle/>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Elastic File System (EFS)</a:t>
                      </a:r>
                    </a:p>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Elastic Block Store (EBS)</a:t>
                      </a:r>
                    </a:p>
                  </a:txBody>
                  <a:tcPr/>
                </a:tc>
                <a:tc>
                  <a:txBody>
                    <a:bodyPr/>
                    <a:lstStyle/>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Google Cloud attached file system</a:t>
                      </a:r>
                    </a:p>
                    <a:p>
                      <a:endParaRPr lang="en-US"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152142900"/>
                  </a:ext>
                </a:extLst>
              </a:tr>
              <a:tr h="370840">
                <a:tc>
                  <a:txBody>
                    <a:bodyPr/>
                    <a:lstStyle/>
                    <a:p>
                      <a:r>
                        <a:rPr lang="en-US" sz="1600" b="0" u="none" strike="noStrike" kern="1200" baseline="0" dirty="0">
                          <a:solidFill>
                            <a:schemeClr val="dk1"/>
                          </a:solidFill>
                          <a:latin typeface="Helvetica" panose="020B0604020202020204" pitchFamily="34" charset="0"/>
                          <a:cs typeface="Helvetica" panose="020B0604020202020204" pitchFamily="34" charset="0"/>
                        </a:rPr>
                        <a:t>Objects</a:t>
                      </a:r>
                    </a:p>
                  </a:txBody>
                  <a:tcPr/>
                </a:tc>
                <a:tc>
                  <a:txBody>
                    <a:bodyPr/>
                    <a:lstStyle/>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Simple Storage Service (S3)</a:t>
                      </a:r>
                      <a:endParaRPr lang="en-US" sz="1600" dirty="0">
                        <a:latin typeface="Helvetica" panose="020B0604020202020204" pitchFamily="34" charset="0"/>
                        <a:cs typeface="Helvetica" panose="020B0604020202020204" pitchFamily="34" charset="0"/>
                      </a:endParaRPr>
                    </a:p>
                  </a:txBody>
                  <a:tcPr/>
                </a:tc>
                <a:tc>
                  <a:txBody>
                    <a:bodyPr/>
                    <a:lstStyle/>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Cloud Storage</a:t>
                      </a:r>
                      <a:endParaRPr lang="en-US"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039796"/>
                  </a:ext>
                </a:extLst>
              </a:tr>
              <a:tr h="370840">
                <a:tc>
                  <a:txBody>
                    <a:bodyPr/>
                    <a:lstStyle/>
                    <a:p>
                      <a:r>
                        <a:rPr lang="en-US" sz="1600" b="0" u="none" strike="noStrike" kern="1200" baseline="0" dirty="0">
                          <a:solidFill>
                            <a:schemeClr val="dk1"/>
                          </a:solidFill>
                          <a:latin typeface="Helvetica" panose="020B0604020202020204" pitchFamily="34" charset="0"/>
                          <a:cs typeface="Helvetica" panose="020B0604020202020204" pitchFamily="34" charset="0"/>
                        </a:rPr>
                        <a:t>Relational </a:t>
                      </a:r>
                      <a:endParaRPr lang="en-US" sz="1600" dirty="0">
                        <a:latin typeface="Helvetica" panose="020B0604020202020204" pitchFamily="34" charset="0"/>
                        <a:cs typeface="Helvetica" panose="020B0604020202020204" pitchFamily="34" charset="0"/>
                      </a:endParaRPr>
                    </a:p>
                  </a:txBody>
                  <a:tcPr/>
                </a:tc>
                <a:tc>
                  <a:txBody>
                    <a:bodyPr/>
                    <a:lstStyle/>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Relational Data Service (RDS)</a:t>
                      </a:r>
                    </a:p>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Aurora</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u="none" strike="noStrike" kern="1200" baseline="0" dirty="0">
                          <a:solidFill>
                            <a:schemeClr val="dk1"/>
                          </a:solidFill>
                          <a:latin typeface="Helvetica" panose="020B0604020202020204" pitchFamily="34" charset="0"/>
                          <a:cs typeface="Helvetica" panose="020B0604020202020204" pitchFamily="34" charset="0"/>
                        </a:rPr>
                        <a:t>Cloud SQL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u="none" strike="noStrike" kern="1200" baseline="0" dirty="0">
                          <a:solidFill>
                            <a:schemeClr val="dk1"/>
                          </a:solidFill>
                          <a:latin typeface="Helvetica" panose="020B0604020202020204" pitchFamily="34" charset="0"/>
                          <a:cs typeface="Helvetica" panose="020B0604020202020204" pitchFamily="34" charset="0"/>
                        </a:rPr>
                        <a:t>Spanner</a:t>
                      </a:r>
                    </a:p>
                  </a:txBody>
                  <a:tcPr/>
                </a:tc>
                <a:extLst>
                  <a:ext uri="{0D108BD9-81ED-4DB2-BD59-A6C34878D82A}">
                    <a16:rowId xmlns:a16="http://schemas.microsoft.com/office/drawing/2014/main" val="2399418930"/>
                  </a:ext>
                </a:extLst>
              </a:tr>
              <a:tr h="370840">
                <a:tc>
                  <a:txBody>
                    <a:bodyPr/>
                    <a:lstStyle/>
                    <a:p>
                      <a:r>
                        <a:rPr lang="en-US" sz="1600" b="0" u="none" strike="noStrike" kern="1200" baseline="0" dirty="0">
                          <a:solidFill>
                            <a:schemeClr val="dk1"/>
                          </a:solidFill>
                          <a:latin typeface="Helvetica" panose="020B0604020202020204" pitchFamily="34" charset="0"/>
                          <a:cs typeface="Helvetica" panose="020B0604020202020204" pitchFamily="34" charset="0"/>
                        </a:rPr>
                        <a:t>NoSQL </a:t>
                      </a:r>
                      <a:endParaRPr lang="en-US" sz="1600" dirty="0">
                        <a:latin typeface="Helvetica" panose="020B0604020202020204" pitchFamily="34" charset="0"/>
                        <a:cs typeface="Helvetica" panose="020B0604020202020204" pitchFamily="34" charset="0"/>
                      </a:endParaRPr>
                    </a:p>
                  </a:txBody>
                  <a:tcPr/>
                </a:tc>
                <a:tc>
                  <a:txBody>
                    <a:bodyPr/>
                    <a:lstStyle/>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DynamoDB</a:t>
                      </a:r>
                    </a:p>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HBase</a:t>
                      </a:r>
                      <a:endParaRPr lang="en-US" sz="1600" dirty="0">
                        <a:latin typeface="Helvetica" panose="020B0604020202020204" pitchFamily="34" charset="0"/>
                        <a:cs typeface="Helvetica" panose="020B0604020202020204" pitchFamily="34" charset="0"/>
                      </a:endParaRPr>
                    </a:p>
                  </a:txBody>
                  <a:tcPr/>
                </a:tc>
                <a:tc>
                  <a:txBody>
                    <a:bodyPr/>
                    <a:lstStyle/>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Cloud Datastore</a:t>
                      </a:r>
                    </a:p>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Bigtable</a:t>
                      </a:r>
                      <a:endParaRPr lang="en-US" sz="1600" b="0" i="0" u="none" strike="noStrike" kern="1200" baseline="0" dirty="0">
                        <a:solidFill>
                          <a:schemeClr val="dk1"/>
                        </a:solidFill>
                        <a:latin typeface="Helvetica" panose="020B0604020202020204" pitchFamily="34" charset="0"/>
                        <a:ea typeface="+mn-ea"/>
                        <a:cs typeface="Helvetica" panose="020B0604020202020204" pitchFamily="34" charset="0"/>
                      </a:endParaRPr>
                    </a:p>
                  </a:txBody>
                  <a:tcPr/>
                </a:tc>
                <a:extLst>
                  <a:ext uri="{0D108BD9-81ED-4DB2-BD59-A6C34878D82A}">
                    <a16:rowId xmlns:a16="http://schemas.microsoft.com/office/drawing/2014/main" val="1214575968"/>
                  </a:ext>
                </a:extLst>
              </a:tr>
              <a:tr h="370840">
                <a:tc>
                  <a:txBody>
                    <a:bodyPr/>
                    <a:lstStyle/>
                    <a:p>
                      <a:r>
                        <a:rPr lang="en-US" sz="1600" b="0" u="none" strike="noStrike" kern="1200" baseline="0" dirty="0">
                          <a:solidFill>
                            <a:schemeClr val="dk1"/>
                          </a:solidFill>
                          <a:latin typeface="Helvetica" panose="020B0604020202020204" pitchFamily="34" charset="0"/>
                          <a:cs typeface="Helvetica" panose="020B0604020202020204" pitchFamily="34" charset="0"/>
                        </a:rPr>
                        <a:t>Warehouse analytics </a:t>
                      </a:r>
                      <a:endParaRPr lang="en-US" sz="1600" dirty="0">
                        <a:latin typeface="Helvetica" panose="020B0604020202020204" pitchFamily="34" charset="0"/>
                        <a:cs typeface="Helvetica" panose="020B0604020202020204" pitchFamily="34" charset="0"/>
                      </a:endParaRPr>
                    </a:p>
                  </a:txBody>
                  <a:tcPr/>
                </a:tc>
                <a:tc>
                  <a:txBody>
                    <a:bodyPr/>
                    <a:lstStyle/>
                    <a:p>
                      <a:pPr marL="285750" indent="-285750">
                        <a:buFont typeface="Arial" panose="020B0604020202020204" pitchFamily="34" charset="0"/>
                        <a:buChar char="•"/>
                      </a:pPr>
                      <a:r>
                        <a:rPr lang="en-US" sz="1600" b="0" u="none" strike="noStrike" kern="1200" baseline="0" dirty="0">
                          <a:solidFill>
                            <a:schemeClr val="dk1"/>
                          </a:solidFill>
                          <a:latin typeface="Helvetica" panose="020B0604020202020204" pitchFamily="34" charset="0"/>
                          <a:cs typeface="Helvetica" panose="020B0604020202020204" pitchFamily="34" charset="0"/>
                        </a:rPr>
                        <a:t>Redshift</a:t>
                      </a:r>
                      <a:endParaRPr lang="en-US" sz="1600" dirty="0">
                        <a:latin typeface="Helvetica" panose="020B0604020202020204" pitchFamily="34" charset="0"/>
                        <a:cs typeface="Helvetica" panose="020B0604020202020204" pitchFamily="34" charset="0"/>
                      </a:endParaRPr>
                    </a:p>
                  </a:txBody>
                  <a:tcPr/>
                </a:tc>
                <a:tc>
                  <a:txBody>
                    <a:bodyPr/>
                    <a:lstStyle/>
                    <a:p>
                      <a:pPr marL="285750" indent="-285750">
                        <a:buFont typeface="Arial" panose="020B0604020202020204" pitchFamily="34" charset="0"/>
                        <a:buChar char="•"/>
                      </a:pPr>
                      <a:r>
                        <a:rPr lang="en-US" sz="1600" b="0" u="none" strike="noStrike" kern="1200" baseline="0" dirty="0" err="1">
                          <a:solidFill>
                            <a:schemeClr val="dk1"/>
                          </a:solidFill>
                          <a:latin typeface="Helvetica" panose="020B0604020202020204" pitchFamily="34" charset="0"/>
                          <a:cs typeface="Helvetica" panose="020B0604020202020204" pitchFamily="34" charset="0"/>
                        </a:rPr>
                        <a:t>BigQuery</a:t>
                      </a:r>
                      <a:r>
                        <a:rPr lang="en-US" sz="1600" b="0" u="none" strike="noStrike" kern="1200" baseline="0" dirty="0">
                          <a:solidFill>
                            <a:schemeClr val="dk1"/>
                          </a:solidFill>
                          <a:latin typeface="Helvetica" panose="020B0604020202020204" pitchFamily="34" charset="0"/>
                          <a:cs typeface="Helvetica" panose="020B0604020202020204" pitchFamily="34" charset="0"/>
                        </a:rPr>
                        <a:t> </a:t>
                      </a:r>
                      <a:endParaRPr lang="en-US"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781264833"/>
                  </a:ext>
                </a:extLst>
              </a:tr>
            </a:tbl>
          </a:graphicData>
        </a:graphic>
      </p:graphicFrame>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27</a:t>
            </a:fld>
            <a:endParaRPr lang="en-US"/>
          </a:p>
        </p:txBody>
      </p:sp>
      <p:pic>
        <p:nvPicPr>
          <p:cNvPr id="6" name="Elemento grafico 5" descr="Database">
            <a:extLst>
              <a:ext uri="{FF2B5EF4-FFF2-40B4-BE49-F238E27FC236}">
                <a16:creationId xmlns:a16="http://schemas.microsoft.com/office/drawing/2014/main" id="{AB6F6BE3-C232-44C5-9930-55C4CA33E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pic>
        <p:nvPicPr>
          <p:cNvPr id="9" name="Immagine 8">
            <a:extLst>
              <a:ext uri="{FF2B5EF4-FFF2-40B4-BE49-F238E27FC236}">
                <a16:creationId xmlns:a16="http://schemas.microsoft.com/office/drawing/2014/main" id="{00D86095-8241-4BF7-B0C9-5C8A463E5EB2}"/>
              </a:ext>
            </a:extLst>
          </p:cNvPr>
          <p:cNvPicPr>
            <a:picLocks noChangeAspect="1"/>
          </p:cNvPicPr>
          <p:nvPr/>
        </p:nvPicPr>
        <p:blipFill>
          <a:blip r:embed="rId4"/>
          <a:stretch>
            <a:fillRect/>
          </a:stretch>
        </p:blipFill>
        <p:spPr>
          <a:xfrm>
            <a:off x="7562849" y="4668520"/>
            <a:ext cx="2784475" cy="1116966"/>
          </a:xfrm>
          <a:prstGeom prst="rect">
            <a:avLst/>
          </a:prstGeom>
        </p:spPr>
      </p:pic>
    </p:spTree>
    <p:extLst>
      <p:ext uri="{BB962C8B-B14F-4D97-AF65-F5344CB8AC3E}">
        <p14:creationId xmlns:p14="http://schemas.microsoft.com/office/powerpoint/2010/main" val="77443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C962C0-3BE9-4C67-B331-FD34F2D0F185}"/>
              </a:ext>
            </a:extLst>
          </p:cNvPr>
          <p:cNvSpPr>
            <a:spLocks noGrp="1"/>
          </p:cNvSpPr>
          <p:nvPr>
            <p:ph type="title"/>
          </p:nvPr>
        </p:nvSpPr>
        <p:spPr/>
        <p:txBody>
          <a:bodyPr/>
          <a:lstStyle/>
          <a:p>
            <a:r>
              <a:rPr lang="it-IT" dirty="0"/>
              <a:t>Storage: Amazon</a:t>
            </a:r>
            <a:endParaRPr lang="en-US" dirty="0"/>
          </a:p>
        </p:txBody>
      </p:sp>
      <p:sp>
        <p:nvSpPr>
          <p:cNvPr id="3" name="Segnaposto contenuto 2">
            <a:extLst>
              <a:ext uri="{FF2B5EF4-FFF2-40B4-BE49-F238E27FC236}">
                <a16:creationId xmlns:a16="http://schemas.microsoft.com/office/drawing/2014/main" id="{013A167F-7EAD-4302-B05F-1726E83208D0}"/>
              </a:ext>
            </a:extLst>
          </p:cNvPr>
          <p:cNvSpPr>
            <a:spLocks noGrp="1"/>
          </p:cNvSpPr>
          <p:nvPr>
            <p:ph idx="1"/>
          </p:nvPr>
        </p:nvSpPr>
        <p:spPr/>
        <p:txBody>
          <a:bodyPr>
            <a:noAutofit/>
          </a:bodyPr>
          <a:lstStyle/>
          <a:p>
            <a:r>
              <a:rPr lang="en-US" dirty="0"/>
              <a:t>Amazon Secure Simple Storage (S3), object storage</a:t>
            </a:r>
          </a:p>
          <a:p>
            <a:pPr lvl="1"/>
            <a:r>
              <a:rPr lang="en-US" dirty="0"/>
              <a:t>Objects are stored in buckets, repositories that live in a specific Region</a:t>
            </a:r>
          </a:p>
          <a:p>
            <a:pPr lvl="1"/>
            <a:r>
              <a:rPr lang="en-US" dirty="0"/>
              <a:t>Bucket names need to be globally unique across all AWS accounts and must be DNS-compliant</a:t>
            </a:r>
          </a:p>
          <a:p>
            <a:pPr lvl="2"/>
            <a:r>
              <a:rPr lang="en-US" dirty="0"/>
              <a:t>Objects are accessible over HTTP or HTTPS</a:t>
            </a:r>
          </a:p>
          <a:p>
            <a:pPr lvl="1"/>
            <a:r>
              <a:rPr lang="en-US" dirty="0"/>
              <a:t>If you have an image and you want to update it, you update the entire file</a:t>
            </a:r>
          </a:p>
          <a:p>
            <a:pPr lvl="1"/>
            <a:endParaRPr lang="en-US" dirty="0"/>
          </a:p>
          <a:p>
            <a:pPr lvl="1"/>
            <a:r>
              <a:rPr lang="en-US" dirty="0"/>
              <a:t>S3 offers 99.99% availability with 11 nines of durability</a:t>
            </a:r>
          </a:p>
          <a:p>
            <a:pPr lvl="1"/>
            <a:r>
              <a:rPr lang="en-US" dirty="0"/>
              <a:t>Store three copies of your data redundantly across AWS facilities within the Region that you selected</a:t>
            </a:r>
          </a:p>
          <a:p>
            <a:pPr lvl="1"/>
            <a:endParaRPr lang="en-US" dirty="0"/>
          </a:p>
          <a:p>
            <a:pPr lvl="1"/>
            <a:r>
              <a:rPr lang="en-US" dirty="0"/>
              <a:t>Often used as a place to comfortably store backups (e.g., EBS snapshots)</a:t>
            </a:r>
          </a:p>
          <a:p>
            <a:pPr lvl="1"/>
            <a:r>
              <a:rPr lang="en-US" dirty="0"/>
              <a:t>By default, when you upload an object into a bucket, it is private</a:t>
            </a:r>
          </a:p>
          <a:p>
            <a:pPr lvl="1"/>
            <a:r>
              <a:rPr lang="en-US" dirty="0"/>
              <a:t>Control bucket and object access through access control lists, and bucket policies</a:t>
            </a:r>
          </a:p>
          <a:p>
            <a:pPr lvl="1"/>
            <a:r>
              <a:rPr lang="en-US" dirty="0"/>
              <a:t>Write, read, and delete objects up to 5TB</a:t>
            </a:r>
          </a:p>
          <a:p>
            <a:pPr lvl="1"/>
            <a:r>
              <a:rPr lang="en-US" dirty="0"/>
              <a:t>Bucket is not limited, which allows for uncapped storage growth</a:t>
            </a:r>
          </a:p>
        </p:txBody>
      </p:sp>
      <p:sp>
        <p:nvSpPr>
          <p:cNvPr id="4" name="Segnaposto piè di pagina 3">
            <a:extLst>
              <a:ext uri="{FF2B5EF4-FFF2-40B4-BE49-F238E27FC236}">
                <a16:creationId xmlns:a16="http://schemas.microsoft.com/office/drawing/2014/main" id="{68F4D3ED-398D-466B-8EA4-AE80C7DA2910}"/>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18837424-8769-47E5-A716-EF3972ABA815}"/>
              </a:ext>
            </a:extLst>
          </p:cNvPr>
          <p:cNvSpPr>
            <a:spLocks noGrp="1"/>
          </p:cNvSpPr>
          <p:nvPr>
            <p:ph type="sldNum" sz="quarter" idx="12"/>
          </p:nvPr>
        </p:nvSpPr>
        <p:spPr/>
        <p:txBody>
          <a:bodyPr/>
          <a:lstStyle/>
          <a:p>
            <a:fld id="{F66540BB-AA57-4860-985D-555AFC019405}" type="slidenum">
              <a:rPr lang="en-US" smtClean="0"/>
              <a:t>28</a:t>
            </a:fld>
            <a:endParaRPr lang="en-US"/>
          </a:p>
        </p:txBody>
      </p:sp>
      <p:pic>
        <p:nvPicPr>
          <p:cNvPr id="6" name="Elemento grafico 5" descr="Database">
            <a:extLst>
              <a:ext uri="{FF2B5EF4-FFF2-40B4-BE49-F238E27FC236}">
                <a16:creationId xmlns:a16="http://schemas.microsoft.com/office/drawing/2014/main" id="{7833DA5A-73E3-4DDF-AC95-52264ADDC3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682318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C962C0-3BE9-4C67-B331-FD34F2D0F185}"/>
              </a:ext>
            </a:extLst>
          </p:cNvPr>
          <p:cNvSpPr>
            <a:spLocks noGrp="1"/>
          </p:cNvSpPr>
          <p:nvPr>
            <p:ph type="title"/>
          </p:nvPr>
        </p:nvSpPr>
        <p:spPr/>
        <p:txBody>
          <a:bodyPr/>
          <a:lstStyle/>
          <a:p>
            <a:r>
              <a:rPr lang="it-IT" dirty="0"/>
              <a:t>Storage: Amazon</a:t>
            </a:r>
            <a:endParaRPr lang="en-US" dirty="0"/>
          </a:p>
        </p:txBody>
      </p:sp>
      <p:sp>
        <p:nvSpPr>
          <p:cNvPr id="3" name="Segnaposto contenuto 2">
            <a:extLst>
              <a:ext uri="{FF2B5EF4-FFF2-40B4-BE49-F238E27FC236}">
                <a16:creationId xmlns:a16="http://schemas.microsoft.com/office/drawing/2014/main" id="{013A167F-7EAD-4302-B05F-1726E83208D0}"/>
              </a:ext>
            </a:extLst>
          </p:cNvPr>
          <p:cNvSpPr>
            <a:spLocks noGrp="1"/>
          </p:cNvSpPr>
          <p:nvPr>
            <p:ph idx="1"/>
          </p:nvPr>
        </p:nvSpPr>
        <p:spPr/>
        <p:txBody>
          <a:bodyPr>
            <a:noAutofit/>
          </a:bodyPr>
          <a:lstStyle/>
          <a:p>
            <a:r>
              <a:rPr lang="en-US" dirty="0"/>
              <a:t>Amazon Elastic Block Storage (EBS)</a:t>
            </a:r>
          </a:p>
          <a:p>
            <a:pPr lvl="1"/>
            <a:r>
              <a:rPr lang="en-US" dirty="0"/>
              <a:t>Persistent block storage volumes for use with Amazon EC2 instances in the AWS Cloud</a:t>
            </a:r>
          </a:p>
          <a:p>
            <a:pPr lvl="1"/>
            <a:r>
              <a:rPr lang="en-US" dirty="0"/>
              <a:t>Each EBS volume is automatically replicated inside an Availability Zone to protect from failure</a:t>
            </a:r>
          </a:p>
          <a:p>
            <a:pPr lvl="1"/>
            <a:r>
              <a:rPr lang="en-US" dirty="0"/>
              <a:t>Optimize storage performance and cost for your workload</a:t>
            </a:r>
          </a:p>
          <a:p>
            <a:pPr lvl="2"/>
            <a:r>
              <a:rPr lang="en-US" dirty="0"/>
              <a:t>SSD-backed storage for transactional workloads, such as databases and boot (performance depends on IOPS)</a:t>
            </a:r>
          </a:p>
          <a:p>
            <a:pPr lvl="2"/>
            <a:r>
              <a:rPr lang="en-US" dirty="0"/>
              <a:t>HDD-backed storage for throughput-intensive workloads, such as MapReduce (performance depends on MB/s)</a:t>
            </a:r>
          </a:p>
          <a:p>
            <a:pPr lvl="1"/>
            <a:r>
              <a:rPr lang="en-US" dirty="0"/>
              <a:t>Pricing is based on the amount (volume) and type of Amazon EBS volume that you provision</a:t>
            </a:r>
          </a:p>
          <a:p>
            <a:pPr lvl="1"/>
            <a:r>
              <a:rPr lang="en-US" dirty="0"/>
              <a:t>EBS volumes have a lifecycle independent of EC2</a:t>
            </a:r>
          </a:p>
          <a:p>
            <a:pPr lvl="1"/>
            <a:r>
              <a:rPr lang="en-US" dirty="0"/>
              <a:t>EBS volumes behave like raw, unformatted block devices that you can mount to instances</a:t>
            </a:r>
          </a:p>
          <a:p>
            <a:pPr lvl="1"/>
            <a:endParaRPr lang="en-US" dirty="0"/>
          </a:p>
          <a:p>
            <a:r>
              <a:rPr lang="en-US" dirty="0"/>
              <a:t>Amazon Elastic File System (EFS)</a:t>
            </a:r>
          </a:p>
          <a:p>
            <a:pPr lvl="1"/>
            <a:r>
              <a:rPr lang="en-US" dirty="0"/>
              <a:t>Simple, scalable, elastic file storage for use with AWS Cloud services and on-premises resources</a:t>
            </a:r>
          </a:p>
          <a:p>
            <a:pPr lvl="1"/>
            <a:r>
              <a:rPr lang="en-US" dirty="0"/>
              <a:t>Massively parallel shared access to thousands of Amazon EC2 instances</a:t>
            </a:r>
          </a:p>
          <a:p>
            <a:pPr lvl="1"/>
            <a:r>
              <a:rPr lang="en-US" dirty="0"/>
              <a:t>Standard file system interface </a:t>
            </a:r>
          </a:p>
          <a:p>
            <a:pPr lvl="1"/>
            <a:r>
              <a:rPr lang="en-US" dirty="0"/>
              <a:t>Multiple Amazon EC2 instances can access an Amazon EFS file system at the same time</a:t>
            </a:r>
          </a:p>
          <a:p>
            <a:pPr lvl="1"/>
            <a:r>
              <a:rPr lang="en-US" dirty="0"/>
              <a:t>Using File Sync, connect  EFS to your on-premises data center</a:t>
            </a:r>
          </a:p>
          <a:p>
            <a:pPr lvl="1"/>
            <a:r>
              <a:rPr lang="en-US" dirty="0"/>
              <a:t>EFS is a shared file (storage) system that uses NSFv4and </a:t>
            </a:r>
          </a:p>
          <a:p>
            <a:pPr lvl="1"/>
            <a:r>
              <a:rPr lang="en-US" dirty="0"/>
              <a:t>EFS important while running multi environment workloads</a:t>
            </a:r>
          </a:p>
          <a:p>
            <a:r>
              <a:rPr lang="en-US" dirty="0">
                <a:hlinkClick r:id="rId2"/>
              </a:rPr>
              <a:t>https://calculator.s3.amazonaws.com/index.html</a:t>
            </a:r>
            <a:endParaRPr lang="en-US" dirty="0"/>
          </a:p>
          <a:p>
            <a:endParaRPr lang="en-US" dirty="0"/>
          </a:p>
        </p:txBody>
      </p:sp>
      <p:sp>
        <p:nvSpPr>
          <p:cNvPr id="4" name="Segnaposto piè di pagina 3">
            <a:extLst>
              <a:ext uri="{FF2B5EF4-FFF2-40B4-BE49-F238E27FC236}">
                <a16:creationId xmlns:a16="http://schemas.microsoft.com/office/drawing/2014/main" id="{68F4D3ED-398D-466B-8EA4-AE80C7DA2910}"/>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18837424-8769-47E5-A716-EF3972ABA815}"/>
              </a:ext>
            </a:extLst>
          </p:cNvPr>
          <p:cNvSpPr>
            <a:spLocks noGrp="1"/>
          </p:cNvSpPr>
          <p:nvPr>
            <p:ph type="sldNum" sz="quarter" idx="12"/>
          </p:nvPr>
        </p:nvSpPr>
        <p:spPr/>
        <p:txBody>
          <a:bodyPr/>
          <a:lstStyle/>
          <a:p>
            <a:fld id="{F66540BB-AA57-4860-985D-555AFC019405}" type="slidenum">
              <a:rPr lang="en-US" smtClean="0"/>
              <a:t>29</a:t>
            </a:fld>
            <a:endParaRPr lang="en-US"/>
          </a:p>
        </p:txBody>
      </p:sp>
      <p:pic>
        <p:nvPicPr>
          <p:cNvPr id="6" name="Elemento grafico 5" descr="Database">
            <a:extLst>
              <a:ext uri="{FF2B5EF4-FFF2-40B4-BE49-F238E27FC236}">
                <a16:creationId xmlns:a16="http://schemas.microsoft.com/office/drawing/2014/main" id="{7833DA5A-73E3-4DDF-AC95-52264ADDC3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58669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041CAA-5ABB-48A9-8861-6CB22EB53EFD}"/>
              </a:ext>
            </a:extLst>
          </p:cNvPr>
          <p:cNvSpPr>
            <a:spLocks noGrp="1"/>
          </p:cNvSpPr>
          <p:nvPr>
            <p:ph type="title"/>
          </p:nvPr>
        </p:nvSpPr>
        <p:spPr/>
        <p:txBody>
          <a:bodyPr/>
          <a:lstStyle/>
          <a:p>
            <a:r>
              <a:rPr lang="it-IT" dirty="0"/>
              <a:t>Cloud computing</a:t>
            </a:r>
            <a:endParaRPr lang="en-US" dirty="0"/>
          </a:p>
        </p:txBody>
      </p:sp>
      <p:sp>
        <p:nvSpPr>
          <p:cNvPr id="4" name="Segnaposto piè di pagina 3">
            <a:extLst>
              <a:ext uri="{FF2B5EF4-FFF2-40B4-BE49-F238E27FC236}">
                <a16:creationId xmlns:a16="http://schemas.microsoft.com/office/drawing/2014/main" id="{5EFBEF4A-9192-4EE3-868B-8CF88CFBDC14}"/>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EA31AF17-D0AB-40B0-8CF7-822159D9A1A5}"/>
              </a:ext>
            </a:extLst>
          </p:cNvPr>
          <p:cNvSpPr>
            <a:spLocks noGrp="1"/>
          </p:cNvSpPr>
          <p:nvPr>
            <p:ph type="sldNum" sz="quarter" idx="12"/>
          </p:nvPr>
        </p:nvSpPr>
        <p:spPr/>
        <p:txBody>
          <a:bodyPr/>
          <a:lstStyle/>
          <a:p>
            <a:fld id="{F66540BB-AA57-4860-985D-555AFC019405}" type="slidenum">
              <a:rPr lang="en-US" smtClean="0"/>
              <a:t>3</a:t>
            </a:fld>
            <a:endParaRPr lang="en-US" dirty="0"/>
          </a:p>
        </p:txBody>
      </p:sp>
      <p:sp>
        <p:nvSpPr>
          <p:cNvPr id="7" name="Rettangolo 6">
            <a:extLst>
              <a:ext uri="{FF2B5EF4-FFF2-40B4-BE49-F238E27FC236}">
                <a16:creationId xmlns:a16="http://schemas.microsoft.com/office/drawing/2014/main" id="{ACDFB50C-B294-47EC-BCC0-F8613BBF87BB}"/>
              </a:ext>
            </a:extLst>
          </p:cNvPr>
          <p:cNvSpPr/>
          <p:nvPr/>
        </p:nvSpPr>
        <p:spPr>
          <a:xfrm>
            <a:off x="5276704" y="5324465"/>
            <a:ext cx="1638590" cy="276999"/>
          </a:xfrm>
          <a:prstGeom prst="rect">
            <a:avLst/>
          </a:prstGeom>
        </p:spPr>
        <p:txBody>
          <a:bodyPr wrap="none">
            <a:spAutoFit/>
          </a:bodyPr>
          <a:lstStyle/>
          <a:p>
            <a:r>
              <a:rPr lang="en-US" sz="1200" dirty="0">
                <a:latin typeface="Helvetica" panose="020B0604020202020204" pitchFamily="34" charset="0"/>
                <a:cs typeface="Helvetica" panose="020B0604020202020204" pitchFamily="34" charset="0"/>
              </a:rPr>
              <a:t>https://xkcd.com/908/</a:t>
            </a:r>
          </a:p>
        </p:txBody>
      </p:sp>
      <p:pic>
        <p:nvPicPr>
          <p:cNvPr id="8" name="Segnaposto contenuto 7">
            <a:extLst>
              <a:ext uri="{FF2B5EF4-FFF2-40B4-BE49-F238E27FC236}">
                <a16:creationId xmlns:a16="http://schemas.microsoft.com/office/drawing/2014/main" id="{1EDD7FF1-54E1-4C5E-820C-D094680028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627322"/>
            <a:ext cx="8457143" cy="2697143"/>
          </a:xfrm>
          <a:prstGeom prst="rect">
            <a:avLst/>
          </a:prstGeom>
        </p:spPr>
      </p:pic>
    </p:spTree>
    <p:extLst>
      <p:ext uri="{BB962C8B-B14F-4D97-AF65-F5344CB8AC3E}">
        <p14:creationId xmlns:p14="http://schemas.microsoft.com/office/powerpoint/2010/main" val="339464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C962C0-3BE9-4C67-B331-FD34F2D0F185}"/>
              </a:ext>
            </a:extLst>
          </p:cNvPr>
          <p:cNvSpPr>
            <a:spLocks noGrp="1"/>
          </p:cNvSpPr>
          <p:nvPr>
            <p:ph type="title"/>
          </p:nvPr>
        </p:nvSpPr>
        <p:spPr/>
        <p:txBody>
          <a:bodyPr/>
          <a:lstStyle/>
          <a:p>
            <a:r>
              <a:rPr lang="it-IT" dirty="0"/>
              <a:t>Storage: Amazon</a:t>
            </a:r>
            <a:endParaRPr lang="en-US" dirty="0"/>
          </a:p>
        </p:txBody>
      </p:sp>
      <p:sp>
        <p:nvSpPr>
          <p:cNvPr id="3" name="Segnaposto contenuto 2">
            <a:extLst>
              <a:ext uri="{FF2B5EF4-FFF2-40B4-BE49-F238E27FC236}">
                <a16:creationId xmlns:a16="http://schemas.microsoft.com/office/drawing/2014/main" id="{013A167F-7EAD-4302-B05F-1726E83208D0}"/>
              </a:ext>
            </a:extLst>
          </p:cNvPr>
          <p:cNvSpPr>
            <a:spLocks noGrp="1"/>
          </p:cNvSpPr>
          <p:nvPr>
            <p:ph idx="1"/>
          </p:nvPr>
        </p:nvSpPr>
        <p:spPr/>
        <p:txBody>
          <a:bodyPr>
            <a:noAutofit/>
          </a:bodyPr>
          <a:lstStyle/>
          <a:p>
            <a:r>
              <a:rPr lang="en-US" dirty="0"/>
              <a:t>Amazon Relational Database Service (RDS)</a:t>
            </a:r>
          </a:p>
          <a:p>
            <a:pPr lvl="1"/>
            <a:r>
              <a:rPr lang="en-US" dirty="0"/>
              <a:t>Run a relational database of the flavor of your choosing</a:t>
            </a:r>
          </a:p>
          <a:p>
            <a:pPr lvl="1"/>
            <a:r>
              <a:rPr lang="en-US" dirty="0"/>
              <a:t>Runs on block-level storage, to change the location for a contact, just change the corresponding blocks</a:t>
            </a:r>
          </a:p>
          <a:p>
            <a:pPr lvl="1"/>
            <a:r>
              <a:rPr lang="en-US" dirty="0"/>
              <a:t>AWS takes care of high availability, backups, or scaling. </a:t>
            </a:r>
          </a:p>
          <a:p>
            <a:pPr lvl="1"/>
            <a:r>
              <a:rPr lang="en-US" dirty="0"/>
              <a:t>Relational databases allow for medium to high amount of throughput and require rigid schemas</a:t>
            </a:r>
          </a:p>
          <a:p>
            <a:pPr lvl="1"/>
            <a:r>
              <a:rPr lang="en-US" dirty="0"/>
              <a:t>Define how much capacity you need in terms of memory and CPU</a:t>
            </a:r>
          </a:p>
          <a:p>
            <a:endParaRPr lang="en-US" dirty="0"/>
          </a:p>
          <a:p>
            <a:r>
              <a:rPr lang="en-US" dirty="0"/>
              <a:t>Amazon DynamoDB</a:t>
            </a:r>
          </a:p>
          <a:p>
            <a:pPr lvl="1"/>
            <a:r>
              <a:rPr lang="en-US" dirty="0"/>
              <a:t>NoSQL database</a:t>
            </a:r>
          </a:p>
          <a:p>
            <a:pPr lvl="1"/>
            <a:r>
              <a:rPr lang="en-US" dirty="0"/>
              <a:t>Fully managed, do not have to manage any of the underlying infrastructure running that database</a:t>
            </a:r>
          </a:p>
          <a:p>
            <a:pPr lvl="1"/>
            <a:r>
              <a:rPr lang="en-US" dirty="0"/>
              <a:t>Simply create a table, define your throughput needs, and you can start populating it with your data</a:t>
            </a:r>
          </a:p>
          <a:p>
            <a:pPr lvl="1"/>
            <a:r>
              <a:rPr lang="en-US" dirty="0"/>
              <a:t>No limit on table size, which means you can store any amount of data</a:t>
            </a:r>
          </a:p>
          <a:p>
            <a:pPr lvl="1"/>
            <a:r>
              <a:rPr lang="en-US" dirty="0"/>
              <a:t>DynamoDB synchronously replicates your data across three facilities in an AWS Region</a:t>
            </a:r>
          </a:p>
          <a:p>
            <a:pPr lvl="1"/>
            <a:r>
              <a:rPr lang="en-US" dirty="0"/>
              <a:t>Supports both document and key-value store models.</a:t>
            </a:r>
          </a:p>
          <a:p>
            <a:endParaRPr lang="en-US" dirty="0"/>
          </a:p>
        </p:txBody>
      </p:sp>
      <p:sp>
        <p:nvSpPr>
          <p:cNvPr id="4" name="Segnaposto piè di pagina 3">
            <a:extLst>
              <a:ext uri="{FF2B5EF4-FFF2-40B4-BE49-F238E27FC236}">
                <a16:creationId xmlns:a16="http://schemas.microsoft.com/office/drawing/2014/main" id="{68F4D3ED-398D-466B-8EA4-AE80C7DA2910}"/>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18837424-8769-47E5-A716-EF3972ABA815}"/>
              </a:ext>
            </a:extLst>
          </p:cNvPr>
          <p:cNvSpPr>
            <a:spLocks noGrp="1"/>
          </p:cNvSpPr>
          <p:nvPr>
            <p:ph type="sldNum" sz="quarter" idx="12"/>
          </p:nvPr>
        </p:nvSpPr>
        <p:spPr/>
        <p:txBody>
          <a:bodyPr/>
          <a:lstStyle/>
          <a:p>
            <a:fld id="{F66540BB-AA57-4860-985D-555AFC019405}" type="slidenum">
              <a:rPr lang="en-US" smtClean="0"/>
              <a:t>30</a:t>
            </a:fld>
            <a:endParaRPr lang="en-US"/>
          </a:p>
        </p:txBody>
      </p:sp>
      <p:pic>
        <p:nvPicPr>
          <p:cNvPr id="6" name="Elemento grafico 5" descr="Database">
            <a:extLst>
              <a:ext uri="{FF2B5EF4-FFF2-40B4-BE49-F238E27FC236}">
                <a16:creationId xmlns:a16="http://schemas.microsoft.com/office/drawing/2014/main" id="{6EFDD35F-98BC-4565-8D1B-E1A9D49A89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2445511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CE681B3B-799F-4F71-ACED-69513D83CDE4}"/>
              </a:ext>
            </a:extLst>
          </p:cNvPr>
          <p:cNvPicPr>
            <a:picLocks noChangeAspect="1"/>
          </p:cNvPicPr>
          <p:nvPr/>
        </p:nvPicPr>
        <p:blipFill>
          <a:blip r:embed="rId2"/>
          <a:stretch>
            <a:fillRect/>
          </a:stretch>
        </p:blipFill>
        <p:spPr>
          <a:xfrm>
            <a:off x="8416160" y="1557270"/>
            <a:ext cx="2448015" cy="1784415"/>
          </a:xfrm>
          <a:prstGeom prst="rect">
            <a:avLst/>
          </a:prstGeom>
        </p:spPr>
      </p:pic>
      <p:pic>
        <p:nvPicPr>
          <p:cNvPr id="8" name="Immagine 7">
            <a:extLst>
              <a:ext uri="{FF2B5EF4-FFF2-40B4-BE49-F238E27FC236}">
                <a16:creationId xmlns:a16="http://schemas.microsoft.com/office/drawing/2014/main" id="{BDB297E9-FAC0-4DB1-BA83-98E62DB0F2E3}"/>
              </a:ext>
            </a:extLst>
          </p:cNvPr>
          <p:cNvPicPr>
            <a:picLocks noChangeAspect="1"/>
          </p:cNvPicPr>
          <p:nvPr/>
        </p:nvPicPr>
        <p:blipFill>
          <a:blip r:embed="rId3"/>
          <a:stretch>
            <a:fillRect/>
          </a:stretch>
        </p:blipFill>
        <p:spPr>
          <a:xfrm>
            <a:off x="6766112" y="3956858"/>
            <a:ext cx="5242967" cy="1936007"/>
          </a:xfrm>
          <a:prstGeom prst="rect">
            <a:avLst/>
          </a:prstGeom>
        </p:spPr>
      </p:pic>
      <p:sp>
        <p:nvSpPr>
          <p:cNvPr id="2" name="Titolo 1">
            <a:extLst>
              <a:ext uri="{FF2B5EF4-FFF2-40B4-BE49-F238E27FC236}">
                <a16:creationId xmlns:a16="http://schemas.microsoft.com/office/drawing/2014/main" id="{B6927422-83A0-432B-91D1-F29C95E30264}"/>
              </a:ext>
            </a:extLst>
          </p:cNvPr>
          <p:cNvSpPr>
            <a:spLocks noGrp="1"/>
          </p:cNvSpPr>
          <p:nvPr>
            <p:ph type="title"/>
          </p:nvPr>
        </p:nvSpPr>
        <p:spPr/>
        <p:txBody>
          <a:bodyPr/>
          <a:lstStyle/>
          <a:p>
            <a:r>
              <a:rPr lang="en-US" dirty="0"/>
              <a:t>Storage: Google File System (GFS)</a:t>
            </a:r>
          </a:p>
        </p:txBody>
      </p:sp>
      <p:sp>
        <p:nvSpPr>
          <p:cNvPr id="3" name="Segnaposto contenuto 2">
            <a:extLst>
              <a:ext uri="{FF2B5EF4-FFF2-40B4-BE49-F238E27FC236}">
                <a16:creationId xmlns:a16="http://schemas.microsoft.com/office/drawing/2014/main" id="{6FA4F900-E064-4CB2-A9A4-2E213CF46F76}"/>
              </a:ext>
            </a:extLst>
          </p:cNvPr>
          <p:cNvSpPr>
            <a:spLocks noGrp="1"/>
          </p:cNvSpPr>
          <p:nvPr>
            <p:ph idx="1"/>
          </p:nvPr>
        </p:nvSpPr>
        <p:spPr/>
        <p:txBody>
          <a:bodyPr>
            <a:noAutofit/>
          </a:bodyPr>
          <a:lstStyle/>
          <a:p>
            <a:pPr marL="0" indent="0">
              <a:buNone/>
            </a:pPr>
            <a:r>
              <a:rPr lang="en-US" dirty="0"/>
              <a:t>Basic considerations which forced Google to switch to a new file system</a:t>
            </a:r>
          </a:p>
          <a:p>
            <a:pPr lvl="1"/>
            <a:r>
              <a:rPr lang="en-US" dirty="0"/>
              <a:t>Fault tolerance (commodity hardware)</a:t>
            </a:r>
          </a:p>
          <a:p>
            <a:pPr lvl="1"/>
            <a:r>
              <a:rPr lang="en-US" dirty="0"/>
              <a:t>Error detection and automatic recovery</a:t>
            </a:r>
          </a:p>
          <a:p>
            <a:pPr lvl="1"/>
            <a:endParaRPr lang="en-US" dirty="0"/>
          </a:p>
          <a:p>
            <a:pPr marL="0" indent="0">
              <a:buNone/>
            </a:pPr>
            <a:r>
              <a:rPr lang="en-US" dirty="0"/>
              <a:t>GFS (2003), distributed file storage built on commodity hardware</a:t>
            </a:r>
          </a:p>
          <a:p>
            <a:pPr lvl="1"/>
            <a:r>
              <a:rPr lang="en-US" dirty="0"/>
              <a:t>Optimized for read / append operations</a:t>
            </a:r>
          </a:p>
          <a:p>
            <a:pPr lvl="1"/>
            <a:r>
              <a:rPr lang="en-US" dirty="0"/>
              <a:t>Files are divided into fixed size chunks (64MB), works well with big files</a:t>
            </a:r>
          </a:p>
          <a:p>
            <a:pPr lvl="2"/>
            <a:r>
              <a:rPr lang="en-US" dirty="0"/>
              <a:t>Each chunk is replicated (not the entire file) on multiple servers (3 by default)</a:t>
            </a:r>
          </a:p>
          <a:p>
            <a:pPr lvl="1"/>
            <a:r>
              <a:rPr lang="en-US" dirty="0"/>
              <a:t>Master-server relationship</a:t>
            </a:r>
          </a:p>
          <a:p>
            <a:pPr lvl="2"/>
            <a:r>
              <a:rPr lang="en-US" dirty="0"/>
              <a:t>Master (one for ~thousands of clients)</a:t>
            </a:r>
          </a:p>
          <a:p>
            <a:pPr lvl="3"/>
            <a:r>
              <a:rPr lang="en-US" dirty="0"/>
              <a:t>A global unique 64bit pointer is used to handle each chunk</a:t>
            </a:r>
          </a:p>
          <a:p>
            <a:pPr lvl="3"/>
            <a:r>
              <a:rPr lang="en-US" dirty="0"/>
              <a:t>Maintains all metadata</a:t>
            </a:r>
          </a:p>
          <a:p>
            <a:pPr lvl="4"/>
            <a:r>
              <a:rPr lang="en-US" dirty="0"/>
              <a:t>File and chunk namespaces (mapping from files to chunks) </a:t>
            </a:r>
          </a:p>
          <a:p>
            <a:pPr lvl="4"/>
            <a:r>
              <a:rPr lang="en-US" dirty="0"/>
              <a:t>Access control</a:t>
            </a:r>
          </a:p>
          <a:p>
            <a:pPr lvl="4"/>
            <a:r>
              <a:rPr lang="en-US" dirty="0"/>
              <a:t>Location of each chunk’s replica	</a:t>
            </a:r>
          </a:p>
          <a:p>
            <a:pPr lvl="3"/>
            <a:r>
              <a:rPr lang="en-US" dirty="0"/>
              <a:t>Responsible for chunk management/migration between </a:t>
            </a:r>
            <a:r>
              <a:rPr lang="en-US" dirty="0" err="1"/>
              <a:t>chunkservers</a:t>
            </a:r>
            <a:endParaRPr lang="en-US" dirty="0"/>
          </a:p>
          <a:p>
            <a:pPr lvl="3"/>
            <a:r>
              <a:rPr lang="en-US" dirty="0"/>
              <a:t>Garbage collection mechanism to avoid fragmentation</a:t>
            </a:r>
          </a:p>
          <a:p>
            <a:pPr lvl="2"/>
            <a:r>
              <a:rPr lang="en-US" dirty="0"/>
              <a:t>Client asks which </a:t>
            </a:r>
            <a:r>
              <a:rPr lang="en-US" dirty="0" err="1"/>
              <a:t>chunkserver</a:t>
            </a:r>
            <a:r>
              <a:rPr lang="en-US" dirty="0"/>
              <a:t> to contact using file name and byte offset</a:t>
            </a:r>
          </a:p>
          <a:p>
            <a:pPr lvl="3"/>
            <a:r>
              <a:rPr lang="en-US" dirty="0"/>
              <a:t>Minimum interaction client/master</a:t>
            </a:r>
          </a:p>
        </p:txBody>
      </p:sp>
      <p:sp>
        <p:nvSpPr>
          <p:cNvPr id="4" name="Segnaposto piè di pagina 3">
            <a:extLst>
              <a:ext uri="{FF2B5EF4-FFF2-40B4-BE49-F238E27FC236}">
                <a16:creationId xmlns:a16="http://schemas.microsoft.com/office/drawing/2014/main" id="{32213425-B26F-4D54-A646-32B78A2828DE}"/>
              </a:ext>
            </a:extLst>
          </p:cNvPr>
          <p:cNvSpPr>
            <a:spLocks noGrp="1"/>
          </p:cNvSpPr>
          <p:nvPr>
            <p:ph type="ftr" sz="quarter" idx="11"/>
          </p:nvPr>
        </p:nvSpPr>
        <p:spPr/>
        <p:txBody>
          <a:bodyPr/>
          <a:lstStyle/>
          <a:p>
            <a:r>
              <a:rPr lang="en-US" dirty="0"/>
              <a:t>BIG DATA (Modulo 2)</a:t>
            </a:r>
          </a:p>
        </p:txBody>
      </p:sp>
      <p:sp>
        <p:nvSpPr>
          <p:cNvPr id="5" name="Segnaposto numero diapositiva 4">
            <a:extLst>
              <a:ext uri="{FF2B5EF4-FFF2-40B4-BE49-F238E27FC236}">
                <a16:creationId xmlns:a16="http://schemas.microsoft.com/office/drawing/2014/main" id="{CBBCF244-E8FC-4C73-890A-96D87785F4C4}"/>
              </a:ext>
            </a:extLst>
          </p:cNvPr>
          <p:cNvSpPr>
            <a:spLocks noGrp="1"/>
          </p:cNvSpPr>
          <p:nvPr>
            <p:ph type="sldNum" sz="quarter" idx="12"/>
          </p:nvPr>
        </p:nvSpPr>
        <p:spPr/>
        <p:txBody>
          <a:bodyPr/>
          <a:lstStyle/>
          <a:p>
            <a:fld id="{F66540BB-AA57-4860-985D-555AFC019405}" type="slidenum">
              <a:rPr lang="en-US" smtClean="0"/>
              <a:t>31</a:t>
            </a:fld>
            <a:endParaRPr lang="en-US"/>
          </a:p>
        </p:txBody>
      </p:sp>
      <p:pic>
        <p:nvPicPr>
          <p:cNvPr id="6" name="Elemento grafico 5" descr="Database">
            <a:extLst>
              <a:ext uri="{FF2B5EF4-FFF2-40B4-BE49-F238E27FC236}">
                <a16:creationId xmlns:a16="http://schemas.microsoft.com/office/drawing/2014/main" id="{E20AD616-E911-4048-9823-4322BF4296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2501633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C54A14-22A1-4596-9ACB-A021E8F17482}"/>
              </a:ext>
            </a:extLst>
          </p:cNvPr>
          <p:cNvSpPr>
            <a:spLocks noGrp="1"/>
          </p:cNvSpPr>
          <p:nvPr>
            <p:ph type="title"/>
          </p:nvPr>
        </p:nvSpPr>
        <p:spPr/>
        <p:txBody>
          <a:bodyPr/>
          <a:lstStyle/>
          <a:p>
            <a:r>
              <a:rPr lang="en-US"/>
              <a:t>Storage: Google File System (GFS)</a:t>
            </a:r>
            <a:endParaRPr lang="en-US" dirty="0"/>
          </a:p>
        </p:txBody>
      </p:sp>
      <p:sp>
        <p:nvSpPr>
          <p:cNvPr id="4" name="Segnaposto piè di pagina 3">
            <a:extLst>
              <a:ext uri="{FF2B5EF4-FFF2-40B4-BE49-F238E27FC236}">
                <a16:creationId xmlns:a16="http://schemas.microsoft.com/office/drawing/2014/main" id="{A152275C-1262-4E76-9C8F-E38242D9CCC8}"/>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F2A0EA5E-C343-48EF-93C5-069984E0848C}"/>
              </a:ext>
            </a:extLst>
          </p:cNvPr>
          <p:cNvSpPr>
            <a:spLocks noGrp="1"/>
          </p:cNvSpPr>
          <p:nvPr>
            <p:ph type="sldNum" sz="quarter" idx="12"/>
          </p:nvPr>
        </p:nvSpPr>
        <p:spPr/>
        <p:txBody>
          <a:bodyPr/>
          <a:lstStyle/>
          <a:p>
            <a:fld id="{F66540BB-AA57-4860-985D-555AFC019405}" type="slidenum">
              <a:rPr lang="en-US" smtClean="0"/>
              <a:t>32</a:t>
            </a:fld>
            <a:endParaRPr lang="en-US"/>
          </a:p>
        </p:txBody>
      </p:sp>
      <p:sp>
        <p:nvSpPr>
          <p:cNvPr id="12" name="Segnaposto contenuto 2">
            <a:extLst>
              <a:ext uri="{FF2B5EF4-FFF2-40B4-BE49-F238E27FC236}">
                <a16:creationId xmlns:a16="http://schemas.microsoft.com/office/drawing/2014/main" id="{084FEC0A-77F3-4C7D-BA38-0E1BE29938E6}"/>
              </a:ext>
            </a:extLst>
          </p:cNvPr>
          <p:cNvSpPr txBox="1">
            <a:spLocks/>
          </p:cNvSpPr>
          <p:nvPr/>
        </p:nvSpPr>
        <p:spPr>
          <a:xfrm>
            <a:off x="838200" y="1595470"/>
            <a:ext cx="10515600" cy="4760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Writing new data</a:t>
            </a:r>
          </a:p>
          <a:p>
            <a:pPr lvl="1"/>
            <a:r>
              <a:rPr lang="en-US" sz="1600" dirty="0"/>
              <a:t>Ask for available locations</a:t>
            </a:r>
          </a:p>
          <a:p>
            <a:pPr lvl="1"/>
            <a:r>
              <a:rPr lang="en-US" sz="1600" dirty="0"/>
              <a:t>Write data to the closest replica</a:t>
            </a:r>
          </a:p>
          <a:p>
            <a:pPr lvl="2"/>
            <a:r>
              <a:rPr lang="en-US" sz="1400" dirty="0"/>
              <a:t>Data are the propagated through replicas</a:t>
            </a:r>
          </a:p>
          <a:p>
            <a:pPr lvl="2"/>
            <a:r>
              <a:rPr lang="en-US" sz="1400" dirty="0"/>
              <a:t>Initially, data are now written directly to disk</a:t>
            </a:r>
          </a:p>
          <a:p>
            <a:pPr lvl="1"/>
            <a:r>
              <a:rPr lang="en-US" sz="1600" dirty="0"/>
              <a:t>Request commit to primary replica</a:t>
            </a:r>
          </a:p>
          <a:p>
            <a:pPr lvl="1"/>
            <a:r>
              <a:rPr lang="en-US" sz="1600" dirty="0"/>
              <a:t>Primary instructs writing to secondaries</a:t>
            </a:r>
          </a:p>
          <a:p>
            <a:pPr lvl="1"/>
            <a:r>
              <a:rPr lang="en-US" sz="1600" dirty="0"/>
              <a:t>Secondaries acknowledge</a:t>
            </a:r>
          </a:p>
          <a:p>
            <a:pPr lvl="1"/>
            <a:r>
              <a:rPr lang="en-US" sz="1600" dirty="0"/>
              <a:t>Primary ack to the client</a:t>
            </a:r>
          </a:p>
          <a:p>
            <a:pPr marL="0" indent="0">
              <a:buNone/>
            </a:pPr>
            <a:endParaRPr lang="en-US" sz="1800" dirty="0"/>
          </a:p>
          <a:p>
            <a:pPr marL="0" indent="0">
              <a:buNone/>
            </a:pPr>
            <a:r>
              <a:rPr lang="en-US" sz="1800" dirty="0"/>
              <a:t>Master is a single point of failure</a:t>
            </a:r>
          </a:p>
          <a:p>
            <a:pPr lvl="1"/>
            <a:r>
              <a:rPr lang="en-US" sz="1600" dirty="0"/>
              <a:t>Operations (with timestamp) are written in a log in background</a:t>
            </a:r>
          </a:p>
          <a:p>
            <a:pPr lvl="2"/>
            <a:r>
              <a:rPr lang="en-US" sz="1400" dirty="0"/>
              <a:t>Log is replicated</a:t>
            </a:r>
          </a:p>
          <a:p>
            <a:pPr lvl="1"/>
            <a:r>
              <a:rPr lang="en-US" sz="1600" dirty="0"/>
              <a:t>When master reboots, it replays the log</a:t>
            </a:r>
          </a:p>
          <a:p>
            <a:pPr lvl="2"/>
            <a:r>
              <a:rPr lang="en-US" sz="1400" dirty="0"/>
              <a:t>Operations are periodically checkpointed, so that master does not start from scratch</a:t>
            </a:r>
          </a:p>
          <a:p>
            <a:pPr lvl="1"/>
            <a:r>
              <a:rPr lang="en-US" sz="1600" dirty="0"/>
              <a:t>In any case, a shadow master is set up</a:t>
            </a:r>
          </a:p>
          <a:p>
            <a:pPr lvl="2"/>
            <a:r>
              <a:rPr lang="en-US" sz="1400" dirty="0"/>
              <a:t>In case of crash, DNS redirect to shadow master (might cause some lag)</a:t>
            </a:r>
          </a:p>
        </p:txBody>
      </p:sp>
      <p:pic>
        <p:nvPicPr>
          <p:cNvPr id="16" name="Immagine 15">
            <a:extLst>
              <a:ext uri="{FF2B5EF4-FFF2-40B4-BE49-F238E27FC236}">
                <a16:creationId xmlns:a16="http://schemas.microsoft.com/office/drawing/2014/main" id="{D28287C7-1F4A-48BE-8E77-4408ADE8AB2B}"/>
              </a:ext>
            </a:extLst>
          </p:cNvPr>
          <p:cNvPicPr>
            <a:picLocks noChangeAspect="1"/>
          </p:cNvPicPr>
          <p:nvPr/>
        </p:nvPicPr>
        <p:blipFill>
          <a:blip r:embed="rId2"/>
          <a:stretch>
            <a:fillRect/>
          </a:stretch>
        </p:blipFill>
        <p:spPr>
          <a:xfrm>
            <a:off x="6849858" y="1677075"/>
            <a:ext cx="3076218" cy="2594778"/>
          </a:xfrm>
          <a:prstGeom prst="rect">
            <a:avLst/>
          </a:prstGeom>
        </p:spPr>
      </p:pic>
    </p:spTree>
    <p:extLst>
      <p:ext uri="{BB962C8B-B14F-4D97-AF65-F5344CB8AC3E}">
        <p14:creationId xmlns:p14="http://schemas.microsoft.com/office/powerpoint/2010/main" val="3848857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27422-83A0-432B-91D1-F29C95E30264}"/>
              </a:ext>
            </a:extLst>
          </p:cNvPr>
          <p:cNvSpPr>
            <a:spLocks noGrp="1"/>
          </p:cNvSpPr>
          <p:nvPr>
            <p:ph type="title"/>
          </p:nvPr>
        </p:nvSpPr>
        <p:spPr/>
        <p:txBody>
          <a:bodyPr/>
          <a:lstStyle/>
          <a:p>
            <a:r>
              <a:rPr lang="en-US" dirty="0"/>
              <a:t>Storage: Google File System (GFS)</a:t>
            </a:r>
          </a:p>
        </p:txBody>
      </p:sp>
      <p:sp>
        <p:nvSpPr>
          <p:cNvPr id="3" name="Segnaposto contenuto 2">
            <a:extLst>
              <a:ext uri="{FF2B5EF4-FFF2-40B4-BE49-F238E27FC236}">
                <a16:creationId xmlns:a16="http://schemas.microsoft.com/office/drawing/2014/main" id="{6FA4F900-E064-4CB2-A9A4-2E213CF46F76}"/>
              </a:ext>
            </a:extLst>
          </p:cNvPr>
          <p:cNvSpPr>
            <a:spLocks noGrp="1"/>
          </p:cNvSpPr>
          <p:nvPr>
            <p:ph idx="1"/>
          </p:nvPr>
        </p:nvSpPr>
        <p:spPr/>
        <p:txBody>
          <a:bodyPr>
            <a:noAutofit/>
          </a:bodyPr>
          <a:lstStyle/>
          <a:p>
            <a:pPr marL="0" indent="0">
              <a:buNone/>
            </a:pPr>
            <a:r>
              <a:rPr lang="en-US" dirty="0"/>
              <a:t>GFS (2003) does not provide a POSIX interface, but a proprietary interface</a:t>
            </a:r>
          </a:p>
          <a:p>
            <a:pPr lvl="1"/>
            <a:r>
              <a:rPr lang="en-US" dirty="0"/>
              <a:t>Designed for batch applications with large files</a:t>
            </a:r>
          </a:p>
          <a:p>
            <a:pPr lvl="1"/>
            <a:r>
              <a:rPr lang="en-US" dirty="0"/>
              <a:t>Single master for metadata and chunk management</a:t>
            </a:r>
          </a:p>
          <a:p>
            <a:pPr lvl="1"/>
            <a:r>
              <a:rPr lang="en-US" dirty="0"/>
              <a:t>Scaled to approximately 50M files, 10P</a:t>
            </a:r>
          </a:p>
          <a:p>
            <a:pPr lvl="1"/>
            <a:r>
              <a:rPr lang="en-US" dirty="0"/>
              <a:t>Large files increased upstream complexity</a:t>
            </a:r>
          </a:p>
          <a:p>
            <a:pPr lvl="1"/>
            <a:r>
              <a:rPr lang="en-US" dirty="0"/>
              <a:t>Not appropriate for latency sensitive applications</a:t>
            </a:r>
          </a:p>
          <a:p>
            <a:pPr marL="0" indent="0">
              <a:buNone/>
            </a:pPr>
            <a:r>
              <a:rPr lang="en-US" dirty="0"/>
              <a:t>Colossus, optimized successor of GFS</a:t>
            </a:r>
          </a:p>
          <a:p>
            <a:pPr lvl="1"/>
            <a:r>
              <a:rPr lang="en-US" dirty="0"/>
              <a:t>Automatically sharded metadata layer </a:t>
            </a:r>
          </a:p>
          <a:p>
            <a:pPr lvl="1"/>
            <a:r>
              <a:rPr lang="en-US" dirty="0"/>
              <a:t>Metadata space has enabled availability analyses</a:t>
            </a:r>
          </a:p>
          <a:p>
            <a:pPr lvl="1"/>
            <a:r>
              <a:rPr lang="en-US" dirty="0"/>
              <a:t>To reduce storage overhead, cloud file systems are transitioning from replication to erasure codes</a:t>
            </a:r>
          </a:p>
          <a:p>
            <a:pPr lvl="2"/>
            <a:r>
              <a:rPr lang="en-US" dirty="0"/>
              <a:t>Data typically written using Reed-Solomon (1.5x) </a:t>
            </a:r>
          </a:p>
          <a:p>
            <a:pPr lvl="2"/>
            <a:r>
              <a:rPr lang="en-US" dirty="0"/>
              <a:t>Reed–Solomon codes operate on a block of data of finite symbols</a:t>
            </a:r>
          </a:p>
          <a:p>
            <a:pPr lvl="2"/>
            <a:r>
              <a:rPr lang="en-US" dirty="0"/>
              <a:t>Detect and correct multiple symbol errors, with </a:t>
            </a:r>
            <a:r>
              <a:rPr lang="en-US" i="1" dirty="0"/>
              <a:t>t</a:t>
            </a:r>
            <a:r>
              <a:rPr lang="en-US" dirty="0"/>
              <a:t> check symbols</a:t>
            </a:r>
          </a:p>
          <a:p>
            <a:pPr lvl="3"/>
            <a:r>
              <a:rPr lang="en-US" dirty="0"/>
              <a:t>Detect (but not correct) any combination of up to t erroneous symbols</a:t>
            </a:r>
          </a:p>
          <a:p>
            <a:pPr lvl="3"/>
            <a:r>
              <a:rPr lang="en-US" dirty="0"/>
              <a:t>Or locate and correct up to and including ⌊</a:t>
            </a:r>
            <a:r>
              <a:rPr lang="en-US" i="1" dirty="0"/>
              <a:t>t</a:t>
            </a:r>
            <a:r>
              <a:rPr lang="en-US" dirty="0"/>
              <a:t>/2⌋ erroneous symbols at unknown locations</a:t>
            </a:r>
          </a:p>
          <a:p>
            <a:pPr lvl="3"/>
            <a:r>
              <a:rPr lang="en-US" dirty="0"/>
              <a:t>As an erasure code, correct up to and including </a:t>
            </a:r>
            <a:r>
              <a:rPr lang="en-US" i="1" dirty="0"/>
              <a:t>t</a:t>
            </a:r>
            <a:r>
              <a:rPr lang="en-US" dirty="0"/>
              <a:t> erasures at locations that are known</a:t>
            </a:r>
          </a:p>
          <a:p>
            <a:pPr lvl="3"/>
            <a:r>
              <a:rPr lang="en-US" dirty="0"/>
              <a:t>Or it can detect and correct combinations of errors and erasures</a:t>
            </a:r>
          </a:p>
        </p:txBody>
      </p:sp>
      <p:sp>
        <p:nvSpPr>
          <p:cNvPr id="4" name="Segnaposto piè di pagina 3">
            <a:extLst>
              <a:ext uri="{FF2B5EF4-FFF2-40B4-BE49-F238E27FC236}">
                <a16:creationId xmlns:a16="http://schemas.microsoft.com/office/drawing/2014/main" id="{32213425-B26F-4D54-A646-32B78A2828DE}"/>
              </a:ext>
            </a:extLst>
          </p:cNvPr>
          <p:cNvSpPr>
            <a:spLocks noGrp="1"/>
          </p:cNvSpPr>
          <p:nvPr>
            <p:ph type="ftr" sz="quarter" idx="11"/>
          </p:nvPr>
        </p:nvSpPr>
        <p:spPr/>
        <p:txBody>
          <a:bodyPr/>
          <a:lstStyle/>
          <a:p>
            <a:r>
              <a:rPr lang="en-US" dirty="0"/>
              <a:t>BIG DATA (Modulo 2)</a:t>
            </a:r>
          </a:p>
        </p:txBody>
      </p:sp>
      <p:sp>
        <p:nvSpPr>
          <p:cNvPr id="5" name="Segnaposto numero diapositiva 4">
            <a:extLst>
              <a:ext uri="{FF2B5EF4-FFF2-40B4-BE49-F238E27FC236}">
                <a16:creationId xmlns:a16="http://schemas.microsoft.com/office/drawing/2014/main" id="{CBBCF244-E8FC-4C73-890A-96D87785F4C4}"/>
              </a:ext>
            </a:extLst>
          </p:cNvPr>
          <p:cNvSpPr>
            <a:spLocks noGrp="1"/>
          </p:cNvSpPr>
          <p:nvPr>
            <p:ph type="sldNum" sz="quarter" idx="12"/>
          </p:nvPr>
        </p:nvSpPr>
        <p:spPr/>
        <p:txBody>
          <a:bodyPr/>
          <a:lstStyle/>
          <a:p>
            <a:fld id="{F66540BB-AA57-4860-985D-555AFC019405}" type="slidenum">
              <a:rPr lang="en-US" smtClean="0"/>
              <a:t>33</a:t>
            </a:fld>
            <a:endParaRPr lang="en-US"/>
          </a:p>
        </p:txBody>
      </p:sp>
      <p:pic>
        <p:nvPicPr>
          <p:cNvPr id="6" name="Elemento grafico 5" descr="Database">
            <a:extLst>
              <a:ext uri="{FF2B5EF4-FFF2-40B4-BE49-F238E27FC236}">
                <a16:creationId xmlns:a16="http://schemas.microsoft.com/office/drawing/2014/main" id="{E20AD616-E911-4048-9823-4322BF429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738366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C870E-112D-44F3-B157-BC1F560BEADF}"/>
              </a:ext>
            </a:extLst>
          </p:cNvPr>
          <p:cNvSpPr>
            <a:spLocks noGrp="1"/>
          </p:cNvSpPr>
          <p:nvPr>
            <p:ph type="title"/>
          </p:nvPr>
        </p:nvSpPr>
        <p:spPr/>
        <p:txBody>
          <a:bodyPr/>
          <a:lstStyle/>
          <a:p>
            <a:r>
              <a:rPr lang="it-IT" dirty="0"/>
              <a:t>Replication vs Erasure Coding</a:t>
            </a:r>
            <a:endParaRPr lang="en-US" dirty="0"/>
          </a:p>
        </p:txBody>
      </p:sp>
      <p:sp>
        <p:nvSpPr>
          <p:cNvPr id="3" name="Segnaposto contenuto 2">
            <a:extLst>
              <a:ext uri="{FF2B5EF4-FFF2-40B4-BE49-F238E27FC236}">
                <a16:creationId xmlns:a16="http://schemas.microsoft.com/office/drawing/2014/main" id="{E4C0B711-8177-4AD9-98ED-D528CB31829B}"/>
              </a:ext>
            </a:extLst>
          </p:cNvPr>
          <p:cNvSpPr>
            <a:spLocks noGrp="1"/>
          </p:cNvSpPr>
          <p:nvPr>
            <p:ph idx="1"/>
          </p:nvPr>
        </p:nvSpPr>
        <p:spPr/>
        <p:txBody>
          <a:bodyPr>
            <a:noAutofit/>
          </a:bodyPr>
          <a:lstStyle/>
          <a:p>
            <a:pPr marL="0" indent="0">
              <a:buNone/>
            </a:pPr>
            <a:r>
              <a:rPr lang="en-US" dirty="0"/>
              <a:t>Data durability describes how resilient data is to loss</a:t>
            </a:r>
          </a:p>
          <a:p>
            <a:pPr lvl="1"/>
            <a:endParaRPr lang="en-US" dirty="0"/>
          </a:p>
          <a:p>
            <a:pPr lvl="1"/>
            <a:r>
              <a:rPr lang="en-US" dirty="0"/>
              <a:t>Replication, default HDFS use a replication factor of 3 on separate </a:t>
            </a:r>
            <a:r>
              <a:rPr lang="en-US" dirty="0" err="1"/>
              <a:t>DataNodes</a:t>
            </a:r>
            <a:r>
              <a:rPr lang="en-US" dirty="0"/>
              <a:t> </a:t>
            </a:r>
          </a:p>
          <a:p>
            <a:pPr lvl="2"/>
            <a:r>
              <a:rPr lang="en-US" dirty="0"/>
              <a:t>When data stored on a node is lost or inaccessible, it is replicated from one of the other nodes</a:t>
            </a:r>
          </a:p>
          <a:p>
            <a:pPr lvl="1"/>
            <a:endParaRPr lang="en-US" dirty="0"/>
          </a:p>
          <a:p>
            <a:pPr lvl="1"/>
            <a:r>
              <a:rPr lang="en-US" dirty="0"/>
              <a:t>Erasure Coding (EC), no additional direct copies of the data are generated</a:t>
            </a:r>
          </a:p>
          <a:p>
            <a:pPr lvl="2"/>
            <a:r>
              <a:rPr lang="en-US" dirty="0"/>
              <a:t>At write time, data is striped into blocks and encoded to generate parity blocks</a:t>
            </a:r>
          </a:p>
          <a:p>
            <a:pPr lvl="2"/>
            <a:r>
              <a:rPr lang="en-US" dirty="0"/>
              <a:t>If missing/corrupt blocks, HDFS uses remaining data/parity blocks to reconstruct the missing pieces</a:t>
            </a:r>
          </a:p>
          <a:p>
            <a:pPr lvl="2"/>
            <a:r>
              <a:rPr lang="en-US" dirty="0"/>
              <a:t>Similar level of data durability to 3x replication but at a lower storage cost</a:t>
            </a:r>
          </a:p>
          <a:p>
            <a:pPr lvl="2"/>
            <a:r>
              <a:rPr lang="en-US" dirty="0"/>
              <a:t>EC policy determines how data is encoded and decoded</a:t>
            </a:r>
          </a:p>
          <a:p>
            <a:pPr lvl="3"/>
            <a:r>
              <a:rPr lang="en-US" dirty="0"/>
              <a:t>Codec: The erasure codec that the policy uses, e.g., Reed-Solomon (RS).</a:t>
            </a:r>
          </a:p>
          <a:p>
            <a:pPr lvl="3"/>
            <a:r>
              <a:rPr lang="en-US" dirty="0"/>
              <a:t>#Data Blocks per stripe. The higher, the more nodes to be read (HDFS distributes blocks evenly across </a:t>
            </a:r>
            <a:r>
              <a:rPr lang="en-US" dirty="0" err="1"/>
              <a:t>DataNodes</a:t>
            </a:r>
            <a:r>
              <a:rPr lang="en-US" dirty="0"/>
              <a:t>)</a:t>
            </a:r>
          </a:p>
          <a:p>
            <a:pPr lvl="3"/>
            <a:r>
              <a:rPr lang="en-US" dirty="0"/>
              <a:t>#Parity Blocks: parity blocks per stripe</a:t>
            </a:r>
          </a:p>
          <a:p>
            <a:pPr lvl="3"/>
            <a:r>
              <a:rPr lang="en-US" dirty="0"/>
              <a:t>Cell Size: The size of one basic unit of striped data.</a:t>
            </a:r>
          </a:p>
          <a:p>
            <a:pPr lvl="3"/>
            <a:r>
              <a:rPr lang="en-US" dirty="0"/>
              <a:t>#data blocks + #parity blocks = data-stripe width. # of cluster racks should at least equal the stripe width</a:t>
            </a:r>
          </a:p>
          <a:p>
            <a:pPr marL="0" indent="0">
              <a:buNone/>
            </a:pPr>
            <a:endParaRPr lang="en-US" dirty="0"/>
          </a:p>
          <a:p>
            <a:pPr marL="0" indent="0">
              <a:buNone/>
            </a:pPr>
            <a:r>
              <a:rPr lang="en-US" dirty="0"/>
              <a:t>Decision based on the temperature of the data (how often the data is accessed) </a:t>
            </a:r>
          </a:p>
          <a:p>
            <a:pPr lvl="1"/>
            <a:r>
              <a:rPr lang="en-US" dirty="0"/>
              <a:t>Hot data, data that is accessed frequently, should use replication</a:t>
            </a:r>
          </a:p>
          <a:p>
            <a:pPr lvl="1"/>
            <a:r>
              <a:rPr lang="en-US" dirty="0"/>
              <a:t>Cold data, data that is accessed less frequently, can take advantage of EC's storage savings</a:t>
            </a:r>
          </a:p>
          <a:p>
            <a:endParaRPr lang="en-US" dirty="0"/>
          </a:p>
        </p:txBody>
      </p:sp>
      <p:sp>
        <p:nvSpPr>
          <p:cNvPr id="4" name="Segnaposto piè di pagina 3">
            <a:extLst>
              <a:ext uri="{FF2B5EF4-FFF2-40B4-BE49-F238E27FC236}">
                <a16:creationId xmlns:a16="http://schemas.microsoft.com/office/drawing/2014/main" id="{09C14660-4AD0-460B-8F42-EA134E1133FD}"/>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B271FE6B-8143-4B68-910B-353EF7EDAAD2}"/>
              </a:ext>
            </a:extLst>
          </p:cNvPr>
          <p:cNvSpPr>
            <a:spLocks noGrp="1"/>
          </p:cNvSpPr>
          <p:nvPr>
            <p:ph type="sldNum" sz="quarter" idx="12"/>
          </p:nvPr>
        </p:nvSpPr>
        <p:spPr/>
        <p:txBody>
          <a:bodyPr/>
          <a:lstStyle/>
          <a:p>
            <a:fld id="{F66540BB-AA57-4860-985D-555AFC019405}" type="slidenum">
              <a:rPr lang="en-US" smtClean="0"/>
              <a:t>34</a:t>
            </a:fld>
            <a:endParaRPr lang="en-US"/>
          </a:p>
        </p:txBody>
      </p:sp>
    </p:spTree>
    <p:extLst>
      <p:ext uri="{BB962C8B-B14F-4D97-AF65-F5344CB8AC3E}">
        <p14:creationId xmlns:p14="http://schemas.microsoft.com/office/powerpoint/2010/main" val="3556378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AE0A83E2-F1AE-4764-B7E8-2E71690BA566}"/>
              </a:ext>
            </a:extLst>
          </p:cNvPr>
          <p:cNvPicPr>
            <a:picLocks noChangeAspect="1"/>
          </p:cNvPicPr>
          <p:nvPr/>
        </p:nvPicPr>
        <p:blipFill>
          <a:blip r:embed="rId2"/>
          <a:stretch>
            <a:fillRect/>
          </a:stretch>
        </p:blipFill>
        <p:spPr>
          <a:xfrm>
            <a:off x="7074655" y="2485487"/>
            <a:ext cx="4992775" cy="2980846"/>
          </a:xfrm>
          <a:prstGeom prst="rect">
            <a:avLst/>
          </a:prstGeom>
        </p:spPr>
      </p:pic>
      <p:sp>
        <p:nvSpPr>
          <p:cNvPr id="2" name="Titolo 1">
            <a:extLst>
              <a:ext uri="{FF2B5EF4-FFF2-40B4-BE49-F238E27FC236}">
                <a16:creationId xmlns:a16="http://schemas.microsoft.com/office/drawing/2014/main" id="{29DC870E-112D-44F3-B157-BC1F560BEADF}"/>
              </a:ext>
            </a:extLst>
          </p:cNvPr>
          <p:cNvSpPr>
            <a:spLocks noGrp="1"/>
          </p:cNvSpPr>
          <p:nvPr>
            <p:ph type="title"/>
          </p:nvPr>
        </p:nvSpPr>
        <p:spPr/>
        <p:txBody>
          <a:bodyPr/>
          <a:lstStyle/>
          <a:p>
            <a:r>
              <a:rPr lang="it-IT" dirty="0"/>
              <a:t>Replication vs Erasure Coding</a:t>
            </a:r>
            <a:endParaRPr lang="en-US" dirty="0"/>
          </a:p>
        </p:txBody>
      </p:sp>
      <p:sp>
        <p:nvSpPr>
          <p:cNvPr id="3" name="Segnaposto contenuto 2">
            <a:extLst>
              <a:ext uri="{FF2B5EF4-FFF2-40B4-BE49-F238E27FC236}">
                <a16:creationId xmlns:a16="http://schemas.microsoft.com/office/drawing/2014/main" id="{E4C0B711-8177-4AD9-98ED-D528CB31829B}"/>
              </a:ext>
            </a:extLst>
          </p:cNvPr>
          <p:cNvSpPr>
            <a:spLocks noGrp="1"/>
          </p:cNvSpPr>
          <p:nvPr>
            <p:ph idx="1"/>
          </p:nvPr>
        </p:nvSpPr>
        <p:spPr/>
        <p:txBody>
          <a:bodyPr>
            <a:noAutofit/>
          </a:bodyPr>
          <a:lstStyle/>
          <a:p>
            <a:r>
              <a:rPr lang="en-US" dirty="0"/>
              <a:t>I/O Cost, EC has higher I/O costs than replication (at least 10GB connection)</a:t>
            </a:r>
          </a:p>
          <a:p>
            <a:pPr lvl="1"/>
            <a:r>
              <a:rPr lang="en-US" dirty="0"/>
              <a:t>EC spreads data across nodes/racks, higher network cost</a:t>
            </a:r>
          </a:p>
          <a:p>
            <a:pPr lvl="1"/>
            <a:r>
              <a:rPr lang="en-US" dirty="0"/>
              <a:t>Parity block generated when data is written, </a:t>
            </a:r>
            <a:r>
              <a:rPr lang="en-US"/>
              <a:t>lower write </a:t>
            </a:r>
            <a:r>
              <a:rPr lang="en-US" dirty="0"/>
              <a:t>speed (but faster than writing &gt;2 replicas)</a:t>
            </a:r>
          </a:p>
          <a:p>
            <a:pPr lvl="1"/>
            <a:r>
              <a:rPr lang="en-US" dirty="0"/>
              <a:t>If data missing/corrupt, a </a:t>
            </a:r>
            <a:r>
              <a:rPr lang="en-US" dirty="0" err="1"/>
              <a:t>DataNode</a:t>
            </a:r>
            <a:r>
              <a:rPr lang="en-US" dirty="0"/>
              <a:t> reads the remaining data/parity blocks, higher CPU and network costs</a:t>
            </a:r>
          </a:p>
          <a:p>
            <a:endParaRPr lang="en-US" dirty="0"/>
          </a:p>
          <a:p>
            <a:r>
              <a:rPr lang="en-US" dirty="0"/>
              <a:t>Storage Cost, EC has a lower storage overhead than replication </a:t>
            </a:r>
          </a:p>
          <a:p>
            <a:pPr lvl="1"/>
            <a:r>
              <a:rPr lang="en-US" dirty="0"/>
              <a:t>RS (6,3), HDFS stores 3 parity blocks for each set of 6 data blocks</a:t>
            </a:r>
          </a:p>
          <a:p>
            <a:pPr lvl="1"/>
            <a:r>
              <a:rPr lang="en-US" dirty="0"/>
              <a:t>Replication, HDFS stores 12 replica blocks for every six data blocks</a:t>
            </a:r>
          </a:p>
          <a:p>
            <a:endParaRPr lang="en-US" dirty="0"/>
          </a:p>
          <a:p>
            <a:r>
              <a:rPr lang="en-US" dirty="0"/>
              <a:t>File Size, EC works best with larger files</a:t>
            </a:r>
          </a:p>
          <a:p>
            <a:pPr lvl="1"/>
            <a:r>
              <a:rPr lang="en-US" dirty="0"/>
              <a:t>128 MB is default block size, with RS (6,3) each block group can hold up to (128 MB * 6)=768 MB</a:t>
            </a:r>
          </a:p>
          <a:p>
            <a:pPr lvl="1"/>
            <a:r>
              <a:rPr lang="en-US" dirty="0"/>
              <a:t>For a chunk of data less than the block size (e.g., 1 MB), replication writes 1 data block to 3 </a:t>
            </a:r>
            <a:r>
              <a:rPr lang="en-US" dirty="0" err="1"/>
              <a:t>DataNodes</a:t>
            </a:r>
            <a:endParaRPr lang="en-US" dirty="0"/>
          </a:p>
          <a:p>
            <a:pPr lvl="1"/>
            <a:r>
              <a:rPr lang="en-US" dirty="0"/>
              <a:t>EC stripes data blocks and calculates parity blocks</a:t>
            </a:r>
          </a:p>
          <a:p>
            <a:pPr lvl="2"/>
            <a:r>
              <a:rPr lang="en-US" dirty="0"/>
              <a:t>If size &lt;= data blocks * cell size, then # actual data blocks &lt; #defined data blocks (with RS(6, 3) it is (6 * 1) MB)</a:t>
            </a:r>
          </a:p>
          <a:p>
            <a:pPr lvl="2"/>
            <a:r>
              <a:rPr lang="en-US" dirty="0"/>
              <a:t>But #parity blocks is the same (one data block,  but three parity blocks)</a:t>
            </a:r>
          </a:p>
        </p:txBody>
      </p:sp>
      <p:sp>
        <p:nvSpPr>
          <p:cNvPr id="4" name="Segnaposto piè di pagina 3">
            <a:extLst>
              <a:ext uri="{FF2B5EF4-FFF2-40B4-BE49-F238E27FC236}">
                <a16:creationId xmlns:a16="http://schemas.microsoft.com/office/drawing/2014/main" id="{09C14660-4AD0-460B-8F42-EA134E1133FD}"/>
              </a:ext>
            </a:extLst>
          </p:cNvPr>
          <p:cNvSpPr>
            <a:spLocks noGrp="1"/>
          </p:cNvSpPr>
          <p:nvPr>
            <p:ph type="ftr" sz="quarter" idx="11"/>
          </p:nvPr>
        </p:nvSpPr>
        <p:spPr/>
        <p:txBody>
          <a:bodyPr/>
          <a:lstStyle/>
          <a:p>
            <a:r>
              <a:rPr lang="en-US" dirty="0"/>
              <a:t>BIG DATA (Modulo 2)</a:t>
            </a:r>
          </a:p>
        </p:txBody>
      </p:sp>
      <p:sp>
        <p:nvSpPr>
          <p:cNvPr id="5" name="Segnaposto numero diapositiva 4">
            <a:extLst>
              <a:ext uri="{FF2B5EF4-FFF2-40B4-BE49-F238E27FC236}">
                <a16:creationId xmlns:a16="http://schemas.microsoft.com/office/drawing/2014/main" id="{B271FE6B-8143-4B68-910B-353EF7EDAAD2}"/>
              </a:ext>
            </a:extLst>
          </p:cNvPr>
          <p:cNvSpPr>
            <a:spLocks noGrp="1"/>
          </p:cNvSpPr>
          <p:nvPr>
            <p:ph type="sldNum" sz="quarter" idx="12"/>
          </p:nvPr>
        </p:nvSpPr>
        <p:spPr/>
        <p:txBody>
          <a:bodyPr/>
          <a:lstStyle/>
          <a:p>
            <a:fld id="{F66540BB-AA57-4860-985D-555AFC019405}" type="slidenum">
              <a:rPr lang="en-US" smtClean="0"/>
              <a:t>35</a:t>
            </a:fld>
            <a:endParaRPr lang="en-US"/>
          </a:p>
        </p:txBody>
      </p:sp>
    </p:spTree>
    <p:extLst>
      <p:ext uri="{BB962C8B-B14F-4D97-AF65-F5344CB8AC3E}">
        <p14:creationId xmlns:p14="http://schemas.microsoft.com/office/powerpoint/2010/main" val="2049692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C0D1FD-A770-4D0D-AFDB-5A89D83A9913}"/>
              </a:ext>
            </a:extLst>
          </p:cNvPr>
          <p:cNvSpPr>
            <a:spLocks noGrp="1"/>
          </p:cNvSpPr>
          <p:nvPr>
            <p:ph type="title"/>
          </p:nvPr>
        </p:nvSpPr>
        <p:spPr/>
        <p:txBody>
          <a:bodyPr/>
          <a:lstStyle/>
          <a:p>
            <a:r>
              <a:rPr lang="it-IT" dirty="0"/>
              <a:t>Storage: Google Cloud</a:t>
            </a:r>
            <a:endParaRPr lang="en-US" dirty="0"/>
          </a:p>
        </p:txBody>
      </p:sp>
      <p:pic>
        <p:nvPicPr>
          <p:cNvPr id="9" name="Segnaposto contenuto 8">
            <a:extLst>
              <a:ext uri="{FF2B5EF4-FFF2-40B4-BE49-F238E27FC236}">
                <a16:creationId xmlns:a16="http://schemas.microsoft.com/office/drawing/2014/main" id="{E498B5EE-9263-43FD-B4DC-C454148261B5}"/>
              </a:ext>
            </a:extLst>
          </p:cNvPr>
          <p:cNvPicPr>
            <a:picLocks noGrp="1" noChangeAspect="1"/>
          </p:cNvPicPr>
          <p:nvPr>
            <p:ph idx="1"/>
          </p:nvPr>
        </p:nvPicPr>
        <p:blipFill>
          <a:blip r:embed="rId2"/>
          <a:stretch>
            <a:fillRect/>
          </a:stretch>
        </p:blipFill>
        <p:spPr>
          <a:xfrm>
            <a:off x="538482" y="2388461"/>
            <a:ext cx="4887424" cy="2634389"/>
          </a:xfrm>
        </p:spPr>
      </p:pic>
      <p:sp>
        <p:nvSpPr>
          <p:cNvPr id="4" name="Segnaposto piè di pagina 3">
            <a:extLst>
              <a:ext uri="{FF2B5EF4-FFF2-40B4-BE49-F238E27FC236}">
                <a16:creationId xmlns:a16="http://schemas.microsoft.com/office/drawing/2014/main" id="{81715219-ED59-42E5-AD2C-3A41CC2EC000}"/>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578544EC-9F82-4469-A1DD-0EED6899A694}"/>
              </a:ext>
            </a:extLst>
          </p:cNvPr>
          <p:cNvSpPr>
            <a:spLocks noGrp="1"/>
          </p:cNvSpPr>
          <p:nvPr>
            <p:ph type="sldNum" sz="quarter" idx="12"/>
          </p:nvPr>
        </p:nvSpPr>
        <p:spPr/>
        <p:txBody>
          <a:bodyPr/>
          <a:lstStyle/>
          <a:p>
            <a:fld id="{F66540BB-AA57-4860-985D-555AFC019405}" type="slidenum">
              <a:rPr lang="en-US" smtClean="0"/>
              <a:t>36</a:t>
            </a:fld>
            <a:endParaRPr lang="en-US"/>
          </a:p>
        </p:txBody>
      </p:sp>
      <p:pic>
        <p:nvPicPr>
          <p:cNvPr id="10" name="Elemento grafico 9" descr="Database">
            <a:extLst>
              <a:ext uri="{FF2B5EF4-FFF2-40B4-BE49-F238E27FC236}">
                <a16:creationId xmlns:a16="http://schemas.microsoft.com/office/drawing/2014/main" id="{D0D28A15-A5D6-4C61-ADF3-050595FC6E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560" y="705978"/>
            <a:ext cx="548640" cy="548640"/>
          </a:xfrm>
          <a:prstGeom prst="rect">
            <a:avLst/>
          </a:prstGeom>
        </p:spPr>
      </p:pic>
      <p:sp>
        <p:nvSpPr>
          <p:cNvPr id="11" name="Segnaposto contenuto 2">
            <a:extLst>
              <a:ext uri="{FF2B5EF4-FFF2-40B4-BE49-F238E27FC236}">
                <a16:creationId xmlns:a16="http://schemas.microsoft.com/office/drawing/2014/main" id="{F500E711-103E-4FBF-BFD5-776A32E321B1}"/>
              </a:ext>
            </a:extLst>
          </p:cNvPr>
          <p:cNvSpPr txBox="1">
            <a:spLocks/>
          </p:cNvSpPr>
          <p:nvPr/>
        </p:nvSpPr>
        <p:spPr>
          <a:xfrm>
            <a:off x="5486400" y="1595470"/>
            <a:ext cx="5867400" cy="4760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Datastore: </a:t>
            </a:r>
            <a:r>
              <a:rPr lang="en-US" sz="1600" dirty="0">
                <a:solidFill>
                  <a:srgbClr val="FF0000"/>
                </a:solidFill>
              </a:rPr>
              <a:t>structured</a:t>
            </a:r>
            <a:r>
              <a:rPr lang="en-US" sz="1600" dirty="0"/>
              <a:t> objects </a:t>
            </a:r>
          </a:p>
          <a:p>
            <a:pPr lvl="1"/>
            <a:r>
              <a:rPr lang="en-US" sz="1400" dirty="0"/>
              <a:t>Support transactions and SQL-like queries</a:t>
            </a:r>
          </a:p>
          <a:p>
            <a:pPr lvl="1"/>
            <a:r>
              <a:rPr lang="en-US" sz="1400" dirty="0"/>
              <a:t>TB capacity, max unit size 1MB </a:t>
            </a:r>
          </a:p>
          <a:p>
            <a:pPr lvl="1"/>
            <a:r>
              <a:rPr lang="en-US" sz="1400" dirty="0"/>
              <a:t>Best for semi-structured application data</a:t>
            </a:r>
          </a:p>
          <a:p>
            <a:r>
              <a:rPr lang="en-US" sz="1600" dirty="0"/>
              <a:t>Bigtable: many </a:t>
            </a:r>
            <a:r>
              <a:rPr lang="en-US" sz="1600" dirty="0">
                <a:solidFill>
                  <a:srgbClr val="FF0000"/>
                </a:solidFill>
              </a:rPr>
              <a:t>structured</a:t>
            </a:r>
            <a:r>
              <a:rPr lang="en-US" sz="1600" dirty="0"/>
              <a:t> objects</a:t>
            </a:r>
          </a:p>
          <a:p>
            <a:pPr lvl="1"/>
            <a:r>
              <a:rPr lang="en-US" sz="1400" dirty="0"/>
              <a:t>No SQL queries and multi-row transactions</a:t>
            </a:r>
          </a:p>
          <a:p>
            <a:pPr lvl="1"/>
            <a:r>
              <a:rPr lang="en-US" sz="1400" dirty="0"/>
              <a:t>PB capacity, max unit size of 10MB/cell, 100MB/row</a:t>
            </a:r>
          </a:p>
          <a:p>
            <a:pPr lvl="1"/>
            <a:r>
              <a:rPr lang="en-US" sz="1400" dirty="0"/>
              <a:t>Best for analytical data with heavy read/write (e.g., IoT)</a:t>
            </a:r>
          </a:p>
          <a:p>
            <a:r>
              <a:rPr lang="en-US" sz="1600" dirty="0"/>
              <a:t>Cloud Storage: immutable blobs &gt; 10 MB</a:t>
            </a:r>
          </a:p>
          <a:p>
            <a:pPr lvl="1"/>
            <a:r>
              <a:rPr lang="en-US" sz="1400" dirty="0"/>
              <a:t>PB capacity, max object size 5TB </a:t>
            </a:r>
          </a:p>
          <a:p>
            <a:pPr lvl="1"/>
            <a:r>
              <a:rPr lang="en-US" sz="1400" dirty="0"/>
              <a:t>Best for (un)structured binary data (images, backups)</a:t>
            </a:r>
          </a:p>
          <a:p>
            <a:r>
              <a:rPr lang="en-US" sz="1600" dirty="0"/>
              <a:t>Cloud SQL or Cloud Spanner for full SQL support </a:t>
            </a:r>
          </a:p>
          <a:p>
            <a:pPr lvl="1"/>
            <a:r>
              <a:rPr lang="en-US" sz="1400" dirty="0"/>
              <a:t>Cloud SQL (TB capacity), storing customer orders</a:t>
            </a:r>
          </a:p>
          <a:p>
            <a:pPr lvl="1"/>
            <a:r>
              <a:rPr lang="en-US" sz="1400" dirty="0"/>
              <a:t>Cloud Spanner (PB capacity), large scale applications &gt; 2TB (e.g., e-commerce)</a:t>
            </a:r>
          </a:p>
          <a:p>
            <a:pPr lvl="2"/>
            <a:r>
              <a:rPr lang="en-US" sz="1200" dirty="0"/>
              <a:t>Horizontal scalability not just through read replicas</a:t>
            </a:r>
          </a:p>
          <a:p>
            <a:r>
              <a:rPr lang="en-US" sz="1600" dirty="0" err="1"/>
              <a:t>BigQuery</a:t>
            </a:r>
            <a:r>
              <a:rPr lang="en-US" sz="1600" dirty="0"/>
              <a:t> on the edge between storage and processing</a:t>
            </a:r>
          </a:p>
        </p:txBody>
      </p:sp>
    </p:spTree>
    <p:extLst>
      <p:ext uri="{BB962C8B-B14F-4D97-AF65-F5344CB8AC3E}">
        <p14:creationId xmlns:p14="http://schemas.microsoft.com/office/powerpoint/2010/main" val="1303720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FBD458E4-A391-4E87-B202-C8D0982AA158}"/>
              </a:ext>
            </a:extLst>
          </p:cNvPr>
          <p:cNvPicPr>
            <a:picLocks noChangeAspect="1"/>
          </p:cNvPicPr>
          <p:nvPr/>
        </p:nvPicPr>
        <p:blipFill>
          <a:blip r:embed="rId2"/>
          <a:stretch>
            <a:fillRect/>
          </a:stretch>
        </p:blipFill>
        <p:spPr>
          <a:xfrm>
            <a:off x="7685590" y="3135588"/>
            <a:ext cx="4115988" cy="1364437"/>
          </a:xfrm>
          <a:prstGeom prst="rect">
            <a:avLst/>
          </a:prstGeom>
        </p:spPr>
      </p:pic>
      <p:pic>
        <p:nvPicPr>
          <p:cNvPr id="8" name="Immagine 7">
            <a:extLst>
              <a:ext uri="{FF2B5EF4-FFF2-40B4-BE49-F238E27FC236}">
                <a16:creationId xmlns:a16="http://schemas.microsoft.com/office/drawing/2014/main" id="{F6BB7A67-CEF4-4179-8BC9-7BE86C7529FF}"/>
              </a:ext>
            </a:extLst>
          </p:cNvPr>
          <p:cNvPicPr>
            <a:picLocks noChangeAspect="1"/>
          </p:cNvPicPr>
          <p:nvPr/>
        </p:nvPicPr>
        <p:blipFill>
          <a:blip r:embed="rId3"/>
          <a:stretch>
            <a:fillRect/>
          </a:stretch>
        </p:blipFill>
        <p:spPr>
          <a:xfrm>
            <a:off x="7581306" y="1293035"/>
            <a:ext cx="4220272" cy="1524111"/>
          </a:xfrm>
          <a:prstGeom prst="rect">
            <a:avLst/>
          </a:prstGeom>
        </p:spPr>
      </p:pic>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en-US" dirty="0"/>
              <a:t>Storage: Google Cloud</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endParaRPr lang="en-US" dirty="0">
              <a:solidFill>
                <a:srgbClr val="FF0000"/>
              </a:solidFill>
            </a:endParaRPr>
          </a:p>
          <a:p>
            <a:pPr marL="0" indent="0">
              <a:buNone/>
            </a:pPr>
            <a:r>
              <a:rPr lang="en-US" dirty="0"/>
              <a:t>Cloud Storage, classes determine availability and pricing</a:t>
            </a:r>
          </a:p>
          <a:p>
            <a:pPr lvl="1"/>
            <a:r>
              <a:rPr lang="en-US" dirty="0"/>
              <a:t>Standard: optimized for performance and high frequency access</a:t>
            </a:r>
          </a:p>
          <a:p>
            <a:pPr lvl="1"/>
            <a:r>
              <a:rPr lang="en-US" dirty="0"/>
              <a:t>Nearline: for data accessed less than once a month</a:t>
            </a:r>
          </a:p>
          <a:p>
            <a:pPr lvl="1"/>
            <a:r>
              <a:rPr lang="en-US" dirty="0" err="1"/>
              <a:t>Coldline</a:t>
            </a:r>
            <a:r>
              <a:rPr lang="en-US" dirty="0"/>
              <a:t>: for data accessed less than once a quarter</a:t>
            </a:r>
          </a:p>
          <a:p>
            <a:pPr lvl="1"/>
            <a:r>
              <a:rPr lang="en-US" dirty="0"/>
              <a:t>Archive: most cost-effective, data accessed less than once a year</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a:xfrm>
            <a:off x="8267700" y="6356350"/>
            <a:ext cx="2743200" cy="365125"/>
          </a:xfrm>
        </p:spPr>
        <p:txBody>
          <a:bodyPr/>
          <a:lstStyle/>
          <a:p>
            <a:fld id="{F66540BB-AA57-4860-985D-555AFC019405}" type="slidenum">
              <a:rPr lang="en-US" smtClean="0"/>
              <a:t>37</a:t>
            </a:fld>
            <a:endParaRPr lang="en-US"/>
          </a:p>
        </p:txBody>
      </p:sp>
      <p:pic>
        <p:nvPicPr>
          <p:cNvPr id="6" name="Elemento grafico 5" descr="Database">
            <a:extLst>
              <a:ext uri="{FF2B5EF4-FFF2-40B4-BE49-F238E27FC236}">
                <a16:creationId xmlns:a16="http://schemas.microsoft.com/office/drawing/2014/main" id="{AB6F6BE3-C232-44C5-9930-55C4CA33E8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60" y="705978"/>
            <a:ext cx="548640" cy="548640"/>
          </a:xfrm>
          <a:prstGeom prst="rect">
            <a:avLst/>
          </a:prstGeom>
        </p:spPr>
      </p:pic>
      <p:sp>
        <p:nvSpPr>
          <p:cNvPr id="9" name="Rettangolo 8">
            <a:extLst>
              <a:ext uri="{FF2B5EF4-FFF2-40B4-BE49-F238E27FC236}">
                <a16:creationId xmlns:a16="http://schemas.microsoft.com/office/drawing/2014/main" id="{123CD7DC-1E9C-4237-AFC9-B29BE4E49F92}"/>
              </a:ext>
            </a:extLst>
          </p:cNvPr>
          <p:cNvSpPr/>
          <p:nvPr/>
        </p:nvSpPr>
        <p:spPr>
          <a:xfrm>
            <a:off x="7709868" y="6415801"/>
            <a:ext cx="4220272" cy="246221"/>
          </a:xfrm>
          <a:prstGeom prst="rect">
            <a:avLst/>
          </a:prstGeom>
        </p:spPr>
        <p:txBody>
          <a:bodyPr wrap="square">
            <a:spAutoFit/>
          </a:bodyPr>
          <a:lstStyle/>
          <a:p>
            <a:r>
              <a:rPr lang="en-US" sz="1000" dirty="0">
                <a:latin typeface="Helvetica" panose="020B0604020202020204" pitchFamily="34" charset="0"/>
                <a:cs typeface="Helvetica" panose="020B0604020202020204" pitchFamily="34" charset="0"/>
              </a:rPr>
              <a:t>https://www.youtube.com/watch?time_continue=504&amp;v=mOHy6m8KzJk</a:t>
            </a:r>
          </a:p>
        </p:txBody>
      </p:sp>
      <p:pic>
        <p:nvPicPr>
          <p:cNvPr id="13" name="Immagine 12">
            <a:extLst>
              <a:ext uri="{FF2B5EF4-FFF2-40B4-BE49-F238E27FC236}">
                <a16:creationId xmlns:a16="http://schemas.microsoft.com/office/drawing/2014/main" id="{60A88D6B-B523-4D2F-963C-B73614DEF75A}"/>
              </a:ext>
            </a:extLst>
          </p:cNvPr>
          <p:cNvPicPr>
            <a:picLocks noChangeAspect="1"/>
          </p:cNvPicPr>
          <p:nvPr/>
        </p:nvPicPr>
        <p:blipFill>
          <a:blip r:embed="rId6"/>
          <a:stretch>
            <a:fillRect/>
          </a:stretch>
        </p:blipFill>
        <p:spPr>
          <a:xfrm>
            <a:off x="7762010" y="4818467"/>
            <a:ext cx="4039568" cy="1478430"/>
          </a:xfrm>
          <a:prstGeom prst="rect">
            <a:avLst/>
          </a:prstGeom>
        </p:spPr>
      </p:pic>
      <p:sp>
        <p:nvSpPr>
          <p:cNvPr id="7" name="Rettangolo 6">
            <a:extLst>
              <a:ext uri="{FF2B5EF4-FFF2-40B4-BE49-F238E27FC236}">
                <a16:creationId xmlns:a16="http://schemas.microsoft.com/office/drawing/2014/main" id="{EA726AF2-34CC-4586-9389-DDC301994B4C}"/>
              </a:ext>
            </a:extLst>
          </p:cNvPr>
          <p:cNvSpPr/>
          <p:nvPr/>
        </p:nvSpPr>
        <p:spPr>
          <a:xfrm>
            <a:off x="8749278" y="871046"/>
            <a:ext cx="2390398" cy="369332"/>
          </a:xfrm>
          <a:prstGeom prst="rect">
            <a:avLst/>
          </a:prstGeom>
        </p:spPr>
        <p:txBody>
          <a:bodyPr wrap="none">
            <a:spAutoFit/>
          </a:bodyPr>
          <a:lstStyle/>
          <a:p>
            <a:r>
              <a:rPr lang="en-US" dirty="0">
                <a:latin typeface="Helvetica" panose="020B0604020202020204" pitchFamily="34" charset="0"/>
                <a:cs typeface="Helvetica" panose="020B0604020202020204" pitchFamily="34" charset="0"/>
              </a:rPr>
              <a:t>Cloud Storage (2019)</a:t>
            </a:r>
          </a:p>
        </p:txBody>
      </p:sp>
    </p:spTree>
    <p:extLst>
      <p:ext uri="{BB962C8B-B14F-4D97-AF65-F5344CB8AC3E}">
        <p14:creationId xmlns:p14="http://schemas.microsoft.com/office/powerpoint/2010/main" val="4074671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CA4C7A-FA0E-4436-962E-639761149637}"/>
              </a:ext>
            </a:extLst>
          </p:cNvPr>
          <p:cNvSpPr>
            <a:spLocks noGrp="1"/>
          </p:cNvSpPr>
          <p:nvPr>
            <p:ph type="title"/>
          </p:nvPr>
        </p:nvSpPr>
        <p:spPr/>
        <p:txBody>
          <a:bodyPr/>
          <a:lstStyle/>
          <a:p>
            <a:r>
              <a:rPr lang="it-IT" dirty="0"/>
              <a:t>Storage: Google Big </a:t>
            </a:r>
            <a:r>
              <a:rPr lang="it-IT" dirty="0" err="1"/>
              <a:t>Table</a:t>
            </a:r>
            <a:endParaRPr lang="en-US" dirty="0"/>
          </a:p>
        </p:txBody>
      </p:sp>
      <p:sp>
        <p:nvSpPr>
          <p:cNvPr id="3" name="Segnaposto contenuto 2">
            <a:extLst>
              <a:ext uri="{FF2B5EF4-FFF2-40B4-BE49-F238E27FC236}">
                <a16:creationId xmlns:a16="http://schemas.microsoft.com/office/drawing/2014/main" id="{34B39A32-78F2-415D-81AB-C87E170015FE}"/>
              </a:ext>
            </a:extLst>
          </p:cNvPr>
          <p:cNvSpPr>
            <a:spLocks noGrp="1"/>
          </p:cNvSpPr>
          <p:nvPr>
            <p:ph idx="1"/>
          </p:nvPr>
        </p:nvSpPr>
        <p:spPr/>
        <p:txBody>
          <a:bodyPr>
            <a:noAutofit/>
          </a:bodyPr>
          <a:lstStyle/>
          <a:p>
            <a:pPr marL="0" indent="0">
              <a:buNone/>
            </a:pPr>
            <a:r>
              <a:rPr lang="en-US" dirty="0"/>
              <a:t>Bigtable, distributed storage system for managing structured data (PB data across Ks servers)</a:t>
            </a:r>
          </a:p>
          <a:p>
            <a:pPr lvl="1"/>
            <a:r>
              <a:rPr lang="en-US" dirty="0"/>
              <a:t>Behind Gmail, </a:t>
            </a:r>
            <a:r>
              <a:rPr lang="en-US" dirty="0" err="1"/>
              <a:t>Youtube</a:t>
            </a:r>
            <a:r>
              <a:rPr lang="en-US" dirty="0"/>
              <a:t>, etc.</a:t>
            </a:r>
          </a:p>
          <a:p>
            <a:pPr lvl="1"/>
            <a:endParaRPr lang="en-US" dirty="0"/>
          </a:p>
          <a:p>
            <a:pPr lvl="1"/>
            <a:r>
              <a:rPr lang="en-US" dirty="0"/>
              <a:t>A Bigtable is a sparse, distributed, persistent multi-dimensional sorted map</a:t>
            </a:r>
          </a:p>
          <a:p>
            <a:pPr lvl="2"/>
            <a:r>
              <a:rPr lang="en-US" dirty="0"/>
              <a:t>Map is indexed by row key, column key, and timestamp; value is an uninterpreted array of bytes</a:t>
            </a:r>
            <a:br>
              <a:rPr lang="en-US" dirty="0"/>
            </a:br>
            <a:r>
              <a:rPr lang="en-US" dirty="0"/>
              <a:t>(</a:t>
            </a:r>
            <a:r>
              <a:rPr lang="en-US" dirty="0" err="1"/>
              <a:t>row:string</a:t>
            </a:r>
            <a:r>
              <a:rPr lang="en-US" dirty="0"/>
              <a:t>, </a:t>
            </a:r>
            <a:r>
              <a:rPr lang="en-US" dirty="0" err="1"/>
              <a:t>column:string</a:t>
            </a:r>
            <a:r>
              <a:rPr lang="en-US" dirty="0"/>
              <a:t>, time:int64) → string</a:t>
            </a:r>
          </a:p>
          <a:p>
            <a:pPr lvl="1"/>
            <a:endParaRPr lang="en-US" dirty="0"/>
          </a:p>
          <a:p>
            <a:pPr lvl="1"/>
            <a:r>
              <a:rPr lang="en-US" dirty="0"/>
              <a:t>The row keys in a table are arbitrary strings (up to 64KB in size)</a:t>
            </a:r>
          </a:p>
          <a:p>
            <a:pPr lvl="2"/>
            <a:r>
              <a:rPr lang="en-US" dirty="0"/>
              <a:t>Every read/write of data under a single row key is atomic (regardless number of columns)</a:t>
            </a:r>
          </a:p>
          <a:p>
            <a:pPr lvl="2"/>
            <a:r>
              <a:rPr lang="en-US" dirty="0"/>
              <a:t>Bigtable maintains data in lexicographic order by row key</a:t>
            </a:r>
          </a:p>
          <a:p>
            <a:pPr lvl="2"/>
            <a:r>
              <a:rPr lang="en-US" dirty="0"/>
              <a:t>Row range for a table is dynamically partitioned in </a:t>
            </a:r>
            <a:r>
              <a:rPr lang="en-US" i="1" dirty="0"/>
              <a:t>tablets</a:t>
            </a:r>
            <a:r>
              <a:rPr lang="en-US" dirty="0"/>
              <a:t>, the unit of distribution and load balancing</a:t>
            </a:r>
          </a:p>
          <a:p>
            <a:pPr lvl="3"/>
            <a:r>
              <a:rPr lang="en-US" dirty="0"/>
              <a:t>Reads of short row ranges are efficient and require communication a few machines</a:t>
            </a:r>
          </a:p>
          <a:p>
            <a:pPr lvl="1"/>
            <a:endParaRPr lang="en-US" dirty="0"/>
          </a:p>
          <a:p>
            <a:pPr lvl="1"/>
            <a:r>
              <a:rPr lang="en-US" dirty="0"/>
              <a:t>Column keys are grouped into sets called column families</a:t>
            </a:r>
          </a:p>
          <a:p>
            <a:pPr lvl="2"/>
            <a:r>
              <a:rPr lang="en-US" dirty="0"/>
              <a:t>Basic unit of access control, disk and memory accounting </a:t>
            </a:r>
          </a:p>
          <a:p>
            <a:pPr lvl="2"/>
            <a:r>
              <a:rPr lang="en-US" dirty="0"/>
              <a:t>All data stored in a column family is usually of the same type </a:t>
            </a:r>
          </a:p>
          <a:p>
            <a:pPr lvl="2"/>
            <a:r>
              <a:rPr lang="en-US" dirty="0"/>
              <a:t>Distinct column families in a table is small (~hundreds)</a:t>
            </a:r>
          </a:p>
          <a:p>
            <a:pPr lvl="2"/>
            <a:r>
              <a:rPr lang="en-US" dirty="0"/>
              <a:t>Families rarely change during operations</a:t>
            </a:r>
          </a:p>
          <a:p>
            <a:pPr lvl="2"/>
            <a:r>
              <a:rPr lang="en-US" dirty="0"/>
              <a:t>A table may have an unbounded number of columns</a:t>
            </a:r>
          </a:p>
        </p:txBody>
      </p:sp>
      <p:sp>
        <p:nvSpPr>
          <p:cNvPr id="4" name="Segnaposto piè di pagina 3">
            <a:extLst>
              <a:ext uri="{FF2B5EF4-FFF2-40B4-BE49-F238E27FC236}">
                <a16:creationId xmlns:a16="http://schemas.microsoft.com/office/drawing/2014/main" id="{946EEBD5-4D67-466B-B037-D8C609AE0BB8}"/>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22D97553-7AC9-4EE3-A293-5939435DA4E9}"/>
              </a:ext>
            </a:extLst>
          </p:cNvPr>
          <p:cNvSpPr>
            <a:spLocks noGrp="1"/>
          </p:cNvSpPr>
          <p:nvPr>
            <p:ph type="sldNum" sz="quarter" idx="12"/>
          </p:nvPr>
        </p:nvSpPr>
        <p:spPr/>
        <p:txBody>
          <a:bodyPr/>
          <a:lstStyle/>
          <a:p>
            <a:fld id="{F66540BB-AA57-4860-985D-555AFC019405}" type="slidenum">
              <a:rPr lang="en-US" smtClean="0"/>
              <a:t>38</a:t>
            </a:fld>
            <a:endParaRPr lang="en-US"/>
          </a:p>
        </p:txBody>
      </p:sp>
      <p:pic>
        <p:nvPicPr>
          <p:cNvPr id="6" name="Elemento grafico 5" descr="Database">
            <a:extLst>
              <a:ext uri="{FF2B5EF4-FFF2-40B4-BE49-F238E27FC236}">
                <a16:creationId xmlns:a16="http://schemas.microsoft.com/office/drawing/2014/main" id="{61B989AC-09A2-4A4B-8F0A-551FD4C660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44782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CA4C7A-FA0E-4436-962E-639761149637}"/>
              </a:ext>
            </a:extLst>
          </p:cNvPr>
          <p:cNvSpPr>
            <a:spLocks noGrp="1"/>
          </p:cNvSpPr>
          <p:nvPr>
            <p:ph type="title"/>
          </p:nvPr>
        </p:nvSpPr>
        <p:spPr/>
        <p:txBody>
          <a:bodyPr/>
          <a:lstStyle/>
          <a:p>
            <a:r>
              <a:rPr lang="it-IT" dirty="0"/>
              <a:t>Storage: Google Big </a:t>
            </a:r>
            <a:r>
              <a:rPr lang="it-IT" dirty="0" err="1"/>
              <a:t>Table</a:t>
            </a:r>
            <a:endParaRPr lang="en-US" dirty="0"/>
          </a:p>
        </p:txBody>
      </p:sp>
      <p:sp>
        <p:nvSpPr>
          <p:cNvPr id="3" name="Segnaposto contenuto 2">
            <a:extLst>
              <a:ext uri="{FF2B5EF4-FFF2-40B4-BE49-F238E27FC236}">
                <a16:creationId xmlns:a16="http://schemas.microsoft.com/office/drawing/2014/main" id="{34B39A32-78F2-415D-81AB-C87E170015FE}"/>
              </a:ext>
            </a:extLst>
          </p:cNvPr>
          <p:cNvSpPr>
            <a:spLocks noGrp="1"/>
          </p:cNvSpPr>
          <p:nvPr>
            <p:ph idx="1"/>
          </p:nvPr>
        </p:nvSpPr>
        <p:spPr/>
        <p:txBody>
          <a:bodyPr>
            <a:noAutofit/>
          </a:bodyPr>
          <a:lstStyle/>
          <a:p>
            <a:pPr marL="0" indent="0">
              <a:buNone/>
            </a:pPr>
            <a:r>
              <a:rPr lang="en-US" dirty="0"/>
              <a:t>Bigtable uses the distributed Google File System (GFS) to store log and data files</a:t>
            </a:r>
          </a:p>
          <a:p>
            <a:pPr lvl="1"/>
            <a:r>
              <a:rPr lang="en-US" dirty="0"/>
              <a:t>Bigtable cluster operates in a shared pool of machines</a:t>
            </a:r>
          </a:p>
          <a:p>
            <a:pPr lvl="1"/>
            <a:r>
              <a:rPr lang="en-US" dirty="0"/>
              <a:t>Bigtable processes often share the same machines with processes from other applications</a:t>
            </a:r>
          </a:p>
          <a:p>
            <a:pPr marL="0" indent="0">
              <a:buNone/>
            </a:pPr>
            <a:r>
              <a:rPr lang="en-US" dirty="0" err="1"/>
              <a:t>SSTable</a:t>
            </a:r>
            <a:r>
              <a:rPr lang="en-US" dirty="0"/>
              <a:t> file format is used internally to store Bigtable data</a:t>
            </a:r>
          </a:p>
          <a:p>
            <a:pPr lvl="1"/>
            <a:r>
              <a:rPr lang="en-US" dirty="0"/>
              <a:t>Persistent, ordered immutable map from keys to values (both are arbitrary byte strings)</a:t>
            </a:r>
          </a:p>
          <a:p>
            <a:pPr lvl="1"/>
            <a:r>
              <a:rPr lang="en-US" dirty="0"/>
              <a:t>Each </a:t>
            </a:r>
            <a:r>
              <a:rPr lang="en-US" dirty="0" err="1"/>
              <a:t>SSTable</a:t>
            </a:r>
            <a:r>
              <a:rPr lang="en-US" dirty="0"/>
              <a:t> contains a sequence of blocks (typically 64KB in size, but this is configurable)</a:t>
            </a:r>
          </a:p>
          <a:p>
            <a:pPr lvl="1"/>
            <a:r>
              <a:rPr lang="en-US" dirty="0"/>
              <a:t>A block index (stored at the end of </a:t>
            </a:r>
            <a:r>
              <a:rPr lang="en-US" dirty="0" err="1"/>
              <a:t>SSTable</a:t>
            </a:r>
            <a:r>
              <a:rPr lang="en-US" dirty="0"/>
              <a:t>) locates blocks, loaded into memory when </a:t>
            </a:r>
            <a:r>
              <a:rPr lang="en-US" dirty="0" err="1"/>
              <a:t>SSTable</a:t>
            </a:r>
            <a:r>
              <a:rPr lang="en-US" dirty="0"/>
              <a:t> is opened</a:t>
            </a:r>
          </a:p>
          <a:p>
            <a:pPr lvl="1"/>
            <a:r>
              <a:rPr lang="en-US" dirty="0"/>
              <a:t>Operations </a:t>
            </a:r>
          </a:p>
          <a:p>
            <a:pPr lvl="2"/>
            <a:r>
              <a:rPr lang="en-US" dirty="0"/>
              <a:t>Look up value associated with specific key. Performed with a single disk seek</a:t>
            </a:r>
          </a:p>
          <a:p>
            <a:pPr lvl="3"/>
            <a:r>
              <a:rPr lang="en-US" dirty="0"/>
              <a:t>Find the appropriate block by performing a binary search in the in-memory index</a:t>
            </a:r>
          </a:p>
          <a:p>
            <a:pPr lvl="3"/>
            <a:r>
              <a:rPr lang="en-US" dirty="0"/>
              <a:t>Read appropriate block from disk</a:t>
            </a:r>
          </a:p>
          <a:p>
            <a:pPr lvl="2"/>
            <a:r>
              <a:rPr lang="en-US" dirty="0"/>
              <a:t>Iterate over all key/value pairs in a specified key range</a:t>
            </a:r>
          </a:p>
          <a:p>
            <a:pPr marL="0" indent="0">
              <a:buNone/>
            </a:pPr>
            <a:r>
              <a:rPr lang="en-US" dirty="0"/>
              <a:t>Relies on a highly-available and persistent distributed lock service called Chubby </a:t>
            </a:r>
          </a:p>
          <a:p>
            <a:pPr lvl="1"/>
            <a:r>
              <a:rPr lang="en-US" dirty="0"/>
              <a:t>Chubby provides a namespace that consists of directories and small files</a:t>
            </a:r>
          </a:p>
          <a:p>
            <a:pPr lvl="1"/>
            <a:r>
              <a:rPr lang="en-US" dirty="0"/>
              <a:t>Each directory or file can be used as a lock, and reads and writes to a file are atomic</a:t>
            </a:r>
          </a:p>
          <a:p>
            <a:pPr lvl="1"/>
            <a:r>
              <a:rPr lang="en-US" dirty="0"/>
              <a:t>Bigtable uses Chubby to ensure at most one active master at any time; and to store bootstrap location of Bigtable data</a:t>
            </a:r>
          </a:p>
        </p:txBody>
      </p:sp>
      <p:sp>
        <p:nvSpPr>
          <p:cNvPr id="4" name="Segnaposto piè di pagina 3">
            <a:extLst>
              <a:ext uri="{FF2B5EF4-FFF2-40B4-BE49-F238E27FC236}">
                <a16:creationId xmlns:a16="http://schemas.microsoft.com/office/drawing/2014/main" id="{946EEBD5-4D67-466B-B037-D8C609AE0BB8}"/>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22D97553-7AC9-4EE3-A293-5939435DA4E9}"/>
              </a:ext>
            </a:extLst>
          </p:cNvPr>
          <p:cNvSpPr>
            <a:spLocks noGrp="1"/>
          </p:cNvSpPr>
          <p:nvPr>
            <p:ph type="sldNum" sz="quarter" idx="12"/>
          </p:nvPr>
        </p:nvSpPr>
        <p:spPr/>
        <p:txBody>
          <a:bodyPr/>
          <a:lstStyle/>
          <a:p>
            <a:fld id="{F66540BB-AA57-4860-985D-555AFC019405}" type="slidenum">
              <a:rPr lang="en-US" smtClean="0"/>
              <a:t>39</a:t>
            </a:fld>
            <a:endParaRPr lang="en-US"/>
          </a:p>
        </p:txBody>
      </p:sp>
      <p:pic>
        <p:nvPicPr>
          <p:cNvPr id="6" name="Elemento grafico 5" descr="Database">
            <a:extLst>
              <a:ext uri="{FF2B5EF4-FFF2-40B4-BE49-F238E27FC236}">
                <a16:creationId xmlns:a16="http://schemas.microsoft.com/office/drawing/2014/main" id="{61B989AC-09A2-4A4B-8F0A-551FD4C660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137572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041CAA-5ABB-48A9-8861-6CB22EB53EFD}"/>
              </a:ext>
            </a:extLst>
          </p:cNvPr>
          <p:cNvSpPr>
            <a:spLocks noGrp="1"/>
          </p:cNvSpPr>
          <p:nvPr>
            <p:ph type="title"/>
          </p:nvPr>
        </p:nvSpPr>
        <p:spPr/>
        <p:txBody>
          <a:bodyPr/>
          <a:lstStyle/>
          <a:p>
            <a:r>
              <a:rPr lang="it-IT" dirty="0"/>
              <a:t>Cloud computing</a:t>
            </a:r>
            <a:endParaRPr lang="en-US" dirty="0"/>
          </a:p>
        </p:txBody>
      </p:sp>
      <p:sp>
        <p:nvSpPr>
          <p:cNvPr id="3" name="Segnaposto contenuto 2">
            <a:extLst>
              <a:ext uri="{FF2B5EF4-FFF2-40B4-BE49-F238E27FC236}">
                <a16:creationId xmlns:a16="http://schemas.microsoft.com/office/drawing/2014/main" id="{58B4543E-7CDF-4802-9CA9-0CE8D1F17A13}"/>
              </a:ext>
            </a:extLst>
          </p:cNvPr>
          <p:cNvSpPr>
            <a:spLocks noGrp="1"/>
          </p:cNvSpPr>
          <p:nvPr>
            <p:ph idx="1"/>
          </p:nvPr>
        </p:nvSpPr>
        <p:spPr>
          <a:xfrm>
            <a:off x="850338" y="1595470"/>
            <a:ext cx="10515600" cy="4760880"/>
          </a:xfrm>
        </p:spPr>
        <p:txBody>
          <a:bodyPr>
            <a:noAutofit/>
          </a:bodyPr>
          <a:lstStyle/>
          <a:p>
            <a:pPr marL="0" indent="0">
              <a:buNone/>
            </a:pPr>
            <a:r>
              <a:rPr lang="en-US" dirty="0"/>
              <a:t>National Institute of Standards and Technology (NIST) </a:t>
            </a:r>
          </a:p>
          <a:p>
            <a:pPr lvl="1"/>
            <a:r>
              <a:rPr lang="en-US" i="1" dirty="0"/>
              <a:t>Cloud computing is a model for enabling ubiquitous, convenient, on-demand network access to a shared pool of configurable computing resources (e.g., networks, servers, storage, services) that can be rapidly provisioned and released with minimal management effort or service provider interaction. Cloud model promotes availability and is composed of five characteristics</a:t>
            </a:r>
          </a:p>
          <a:p>
            <a:pPr marL="1257300" lvl="2" indent="-342900">
              <a:buFont typeface="+mj-lt"/>
              <a:buAutoNum type="arabicPeriod"/>
            </a:pPr>
            <a:r>
              <a:rPr lang="en-US" dirty="0"/>
              <a:t>On-demand self-service (consume services when you want)</a:t>
            </a:r>
          </a:p>
          <a:p>
            <a:pPr marL="1257300" lvl="2" indent="-342900">
              <a:buFont typeface="+mj-lt"/>
              <a:buAutoNum type="arabicPeriod"/>
            </a:pPr>
            <a:r>
              <a:rPr lang="en-US" dirty="0"/>
              <a:t>Broad network access (consume services from anywhere)</a:t>
            </a:r>
          </a:p>
          <a:p>
            <a:pPr marL="1257300" lvl="2" indent="-342900">
              <a:buFont typeface="+mj-lt"/>
              <a:buAutoNum type="arabicPeriod"/>
            </a:pPr>
            <a:r>
              <a:rPr lang="en-US" dirty="0"/>
              <a:t>Resource pooling (infrastructure, virtual platforms, and applications)</a:t>
            </a:r>
          </a:p>
          <a:p>
            <a:pPr lvl="3"/>
            <a:r>
              <a:rPr lang="en-US" dirty="0"/>
              <a:t>Having big pools of resources enables economy of scale</a:t>
            </a:r>
          </a:p>
          <a:p>
            <a:pPr marL="1257300" lvl="2" indent="-342900">
              <a:buFont typeface="+mj-lt"/>
              <a:buAutoNum type="arabicPeriod"/>
            </a:pPr>
            <a:r>
              <a:rPr lang="en-US" dirty="0"/>
              <a:t>Rapid elasticity (enable horizontal scalability)</a:t>
            </a:r>
          </a:p>
          <a:p>
            <a:pPr marL="1257300" lvl="2" indent="-342900">
              <a:buFont typeface="+mj-lt"/>
              <a:buAutoNum type="arabicPeriod"/>
            </a:pPr>
            <a:r>
              <a:rPr lang="en-US" dirty="0"/>
              <a:t>Measured service (pay for the service you consume as you consume)</a:t>
            </a:r>
          </a:p>
          <a:p>
            <a:pPr marL="1257300" lvl="2" indent="-342900">
              <a:buFont typeface="+mj-lt"/>
              <a:buAutoNum type="arabicPeriod"/>
            </a:pPr>
            <a:endParaRPr lang="en-US" dirty="0"/>
          </a:p>
          <a:p>
            <a:pPr marL="0" indent="0">
              <a:buNone/>
            </a:pPr>
            <a:r>
              <a:rPr lang="en-US" i="1" dirty="0"/>
              <a:t>Why </a:t>
            </a:r>
            <a:r>
              <a:rPr lang="en-US" dirty="0"/>
              <a:t>going cloud?</a:t>
            </a:r>
          </a:p>
          <a:p>
            <a:pPr lvl="1"/>
            <a:r>
              <a:rPr lang="en-US" dirty="0"/>
              <a:t>Cloud enables agility (at high speed) that is not possible on premises</a:t>
            </a:r>
          </a:p>
          <a:p>
            <a:pPr marL="0" indent="0">
              <a:buNone/>
            </a:pPr>
            <a:r>
              <a:rPr lang="en-US" dirty="0"/>
              <a:t>Is it </a:t>
            </a:r>
            <a:r>
              <a:rPr lang="en-US" i="1" dirty="0"/>
              <a:t>just</a:t>
            </a:r>
            <a:r>
              <a:rPr lang="en-US" dirty="0"/>
              <a:t> a substitute for on-premises? </a:t>
            </a:r>
          </a:p>
          <a:p>
            <a:pPr lvl="1"/>
            <a:r>
              <a:rPr lang="en-US" dirty="0">
                <a:solidFill>
                  <a:srgbClr val="FF0000"/>
                </a:solidFill>
              </a:rPr>
              <a:t>Engineering perspective: cloud eliminates repetitive IT tasks to focus on what is strategically unique</a:t>
            </a:r>
          </a:p>
          <a:p>
            <a:pPr lvl="1"/>
            <a:r>
              <a:rPr lang="en-US" dirty="0">
                <a:solidFill>
                  <a:srgbClr val="FF0000"/>
                </a:solidFill>
              </a:rPr>
              <a:t>Data scientist perspective: cloud abstracts architecture and offers integrated services</a:t>
            </a:r>
          </a:p>
          <a:p>
            <a:pPr lvl="1"/>
            <a:endParaRPr lang="en-US" dirty="0"/>
          </a:p>
        </p:txBody>
      </p:sp>
      <p:sp>
        <p:nvSpPr>
          <p:cNvPr id="4" name="Segnaposto piè di pagina 3">
            <a:extLst>
              <a:ext uri="{FF2B5EF4-FFF2-40B4-BE49-F238E27FC236}">
                <a16:creationId xmlns:a16="http://schemas.microsoft.com/office/drawing/2014/main" id="{5EFBEF4A-9192-4EE3-868B-8CF88CFBDC14}"/>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EA31AF17-D0AB-40B0-8CF7-822159D9A1A5}"/>
              </a:ext>
            </a:extLst>
          </p:cNvPr>
          <p:cNvSpPr>
            <a:spLocks noGrp="1"/>
          </p:cNvSpPr>
          <p:nvPr>
            <p:ph type="sldNum" sz="quarter" idx="12"/>
          </p:nvPr>
        </p:nvSpPr>
        <p:spPr/>
        <p:txBody>
          <a:bodyPr/>
          <a:lstStyle/>
          <a:p>
            <a:fld id="{F66540BB-AA57-4860-985D-555AFC019405}" type="slidenum">
              <a:rPr lang="en-US" smtClean="0"/>
              <a:t>4</a:t>
            </a:fld>
            <a:endParaRPr lang="en-US" dirty="0"/>
          </a:p>
        </p:txBody>
      </p:sp>
    </p:spTree>
    <p:extLst>
      <p:ext uri="{BB962C8B-B14F-4D97-AF65-F5344CB8AC3E}">
        <p14:creationId xmlns:p14="http://schemas.microsoft.com/office/powerpoint/2010/main" val="1318606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F5530E-7CDC-45FC-ABC4-076B8134CECD}"/>
              </a:ext>
            </a:extLst>
          </p:cNvPr>
          <p:cNvSpPr>
            <a:spLocks noGrp="1"/>
          </p:cNvSpPr>
          <p:nvPr>
            <p:ph type="title"/>
          </p:nvPr>
        </p:nvSpPr>
        <p:spPr/>
        <p:txBody>
          <a:bodyPr/>
          <a:lstStyle/>
          <a:p>
            <a:r>
              <a:rPr lang="it-IT" dirty="0"/>
              <a:t>Storage: Google Big </a:t>
            </a:r>
            <a:r>
              <a:rPr lang="it-IT" dirty="0" err="1"/>
              <a:t>Table</a:t>
            </a:r>
            <a:endParaRPr lang="en-US" dirty="0"/>
          </a:p>
        </p:txBody>
      </p:sp>
      <p:sp>
        <p:nvSpPr>
          <p:cNvPr id="3" name="Segnaposto contenuto 2">
            <a:extLst>
              <a:ext uri="{FF2B5EF4-FFF2-40B4-BE49-F238E27FC236}">
                <a16:creationId xmlns:a16="http://schemas.microsoft.com/office/drawing/2014/main" id="{8BCD7AA5-3A47-40A9-A9AC-1CF603C8601F}"/>
              </a:ext>
            </a:extLst>
          </p:cNvPr>
          <p:cNvSpPr>
            <a:spLocks noGrp="1"/>
          </p:cNvSpPr>
          <p:nvPr>
            <p:ph idx="1"/>
          </p:nvPr>
        </p:nvSpPr>
        <p:spPr/>
        <p:txBody>
          <a:bodyPr>
            <a:noAutofit/>
          </a:bodyPr>
          <a:lstStyle/>
          <a:p>
            <a:pPr marL="0" indent="0">
              <a:buNone/>
            </a:pPr>
            <a:r>
              <a:rPr lang="en-US" dirty="0"/>
              <a:t>Bigtable implementation has three major components</a:t>
            </a:r>
          </a:p>
          <a:p>
            <a:pPr lvl="1"/>
            <a:endParaRPr lang="en-US" dirty="0"/>
          </a:p>
          <a:p>
            <a:pPr lvl="1"/>
            <a:r>
              <a:rPr lang="en-US" dirty="0"/>
              <a:t>A library that is linked into every client</a:t>
            </a:r>
          </a:p>
          <a:p>
            <a:pPr lvl="2"/>
            <a:r>
              <a:rPr lang="en-US" dirty="0"/>
              <a:t>Clients communicate directly with tablet servers for reads and writes</a:t>
            </a:r>
          </a:p>
          <a:p>
            <a:pPr lvl="2"/>
            <a:r>
              <a:rPr lang="en-US" dirty="0"/>
              <a:t>Most clients never communicate with the master</a:t>
            </a:r>
          </a:p>
          <a:p>
            <a:pPr lvl="1"/>
            <a:endParaRPr lang="en-US" dirty="0"/>
          </a:p>
          <a:p>
            <a:pPr lvl="1"/>
            <a:r>
              <a:rPr lang="en-US" dirty="0"/>
              <a:t>Many tablet servers</a:t>
            </a:r>
          </a:p>
          <a:p>
            <a:pPr lvl="2"/>
            <a:r>
              <a:rPr lang="en-US" dirty="0"/>
              <a:t>Tablet server handles read and write requests to the tablets that it has loaded</a:t>
            </a:r>
          </a:p>
          <a:p>
            <a:pPr lvl="2"/>
            <a:r>
              <a:rPr lang="en-US" dirty="0"/>
              <a:t>Splits tablets that have grown too large (100-200 MB in size by default)</a:t>
            </a:r>
          </a:p>
          <a:p>
            <a:pPr lvl="2"/>
            <a:r>
              <a:rPr lang="en-US" dirty="0"/>
              <a:t>Client data does not move through the master</a:t>
            </a:r>
          </a:p>
          <a:p>
            <a:pPr lvl="1"/>
            <a:endParaRPr lang="en-US" dirty="0"/>
          </a:p>
          <a:p>
            <a:pPr lvl="1"/>
            <a:r>
              <a:rPr lang="en-US" dirty="0"/>
              <a:t>One master server</a:t>
            </a:r>
          </a:p>
          <a:p>
            <a:pPr lvl="2"/>
            <a:r>
              <a:rPr lang="en-US" dirty="0"/>
              <a:t>Assigns tablets to tablet servers</a:t>
            </a:r>
          </a:p>
          <a:p>
            <a:pPr lvl="2"/>
            <a:r>
              <a:rPr lang="en-US" dirty="0"/>
              <a:t>Detects the addition / expiration of tablet servers</a:t>
            </a:r>
          </a:p>
          <a:p>
            <a:pPr lvl="2"/>
            <a:r>
              <a:rPr lang="en-US" dirty="0"/>
              <a:t>Balance tablet-server load and garbage collection of files in GFSA Bigtable cluster stores a number of tables</a:t>
            </a:r>
          </a:p>
        </p:txBody>
      </p:sp>
      <p:sp>
        <p:nvSpPr>
          <p:cNvPr id="4" name="Segnaposto piè di pagina 3">
            <a:extLst>
              <a:ext uri="{FF2B5EF4-FFF2-40B4-BE49-F238E27FC236}">
                <a16:creationId xmlns:a16="http://schemas.microsoft.com/office/drawing/2014/main" id="{99B54D19-BF69-448E-AF8A-E291B320C6DE}"/>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0453E5F7-8A53-4480-9749-4CE4488D9437}"/>
              </a:ext>
            </a:extLst>
          </p:cNvPr>
          <p:cNvSpPr>
            <a:spLocks noGrp="1"/>
          </p:cNvSpPr>
          <p:nvPr>
            <p:ph type="sldNum" sz="quarter" idx="12"/>
          </p:nvPr>
        </p:nvSpPr>
        <p:spPr/>
        <p:txBody>
          <a:bodyPr/>
          <a:lstStyle/>
          <a:p>
            <a:fld id="{F66540BB-AA57-4860-985D-555AFC019405}" type="slidenum">
              <a:rPr lang="en-US" smtClean="0"/>
              <a:t>40</a:t>
            </a:fld>
            <a:endParaRPr lang="en-US"/>
          </a:p>
        </p:txBody>
      </p:sp>
      <p:pic>
        <p:nvPicPr>
          <p:cNvPr id="6" name="Elemento grafico 5" descr="Database">
            <a:extLst>
              <a:ext uri="{FF2B5EF4-FFF2-40B4-BE49-F238E27FC236}">
                <a16:creationId xmlns:a16="http://schemas.microsoft.com/office/drawing/2014/main" id="{F67636D1-F2C8-4061-8832-71508A749B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562695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5305BA82-FC3F-405D-884E-827593541B62}"/>
              </a:ext>
            </a:extLst>
          </p:cNvPr>
          <p:cNvPicPr>
            <a:picLocks noChangeAspect="1"/>
          </p:cNvPicPr>
          <p:nvPr/>
        </p:nvPicPr>
        <p:blipFill>
          <a:blip r:embed="rId2"/>
          <a:stretch>
            <a:fillRect/>
          </a:stretch>
        </p:blipFill>
        <p:spPr>
          <a:xfrm>
            <a:off x="7272867" y="1169719"/>
            <a:ext cx="4775199" cy="2511871"/>
          </a:xfrm>
          <a:prstGeom prst="rect">
            <a:avLst/>
          </a:prstGeom>
        </p:spPr>
      </p:pic>
      <p:sp>
        <p:nvSpPr>
          <p:cNvPr id="2" name="Titolo 1">
            <a:extLst>
              <a:ext uri="{FF2B5EF4-FFF2-40B4-BE49-F238E27FC236}">
                <a16:creationId xmlns:a16="http://schemas.microsoft.com/office/drawing/2014/main" id="{44F5530E-7CDC-45FC-ABC4-076B8134CECD}"/>
              </a:ext>
            </a:extLst>
          </p:cNvPr>
          <p:cNvSpPr>
            <a:spLocks noGrp="1"/>
          </p:cNvSpPr>
          <p:nvPr>
            <p:ph type="title"/>
          </p:nvPr>
        </p:nvSpPr>
        <p:spPr/>
        <p:txBody>
          <a:bodyPr/>
          <a:lstStyle/>
          <a:p>
            <a:r>
              <a:rPr lang="it-IT" dirty="0"/>
              <a:t>Storage: Google Big </a:t>
            </a:r>
            <a:r>
              <a:rPr lang="it-IT" dirty="0" err="1"/>
              <a:t>Table</a:t>
            </a:r>
            <a:endParaRPr lang="en-US" dirty="0"/>
          </a:p>
        </p:txBody>
      </p:sp>
      <p:sp>
        <p:nvSpPr>
          <p:cNvPr id="3" name="Segnaposto contenuto 2">
            <a:extLst>
              <a:ext uri="{FF2B5EF4-FFF2-40B4-BE49-F238E27FC236}">
                <a16:creationId xmlns:a16="http://schemas.microsoft.com/office/drawing/2014/main" id="{8BCD7AA5-3A47-40A9-A9AC-1CF603C8601F}"/>
              </a:ext>
            </a:extLst>
          </p:cNvPr>
          <p:cNvSpPr>
            <a:spLocks noGrp="1"/>
          </p:cNvSpPr>
          <p:nvPr>
            <p:ph idx="1"/>
          </p:nvPr>
        </p:nvSpPr>
        <p:spPr/>
        <p:txBody>
          <a:bodyPr>
            <a:noAutofit/>
          </a:bodyPr>
          <a:lstStyle/>
          <a:p>
            <a:pPr marL="0" indent="0">
              <a:buNone/>
            </a:pPr>
            <a:r>
              <a:rPr lang="en-US" dirty="0"/>
              <a:t>Table consists of tablets, each tablet contains data associated with row range </a:t>
            </a:r>
          </a:p>
          <a:p>
            <a:pPr lvl="1"/>
            <a:r>
              <a:rPr lang="en-US" dirty="0"/>
              <a:t>Initially, each table consists of just one tablet</a:t>
            </a:r>
          </a:p>
          <a:p>
            <a:pPr marL="0" indent="0">
              <a:buNone/>
            </a:pPr>
            <a:endParaRPr lang="en-US" dirty="0"/>
          </a:p>
          <a:p>
            <a:pPr marL="0" indent="0">
              <a:buNone/>
            </a:pPr>
            <a:r>
              <a:rPr lang="en-US" dirty="0"/>
              <a:t>Three-level hierarchy analogous to that of a B</a:t>
            </a:r>
            <a:r>
              <a:rPr lang="en-US" baseline="30000" dirty="0"/>
              <a:t>+</a:t>
            </a:r>
            <a:r>
              <a:rPr lang="en-US" dirty="0"/>
              <a:t>-tree</a:t>
            </a:r>
          </a:p>
          <a:p>
            <a:pPr lvl="1"/>
            <a:r>
              <a:rPr lang="en-US" dirty="0"/>
              <a:t>First level is a file stored in Chubby that contains the location of root tablet</a:t>
            </a:r>
          </a:p>
          <a:p>
            <a:pPr lvl="2"/>
            <a:r>
              <a:rPr lang="en-US" dirty="0"/>
              <a:t>Contains locations of all tablets in a special METADATA table</a:t>
            </a:r>
          </a:p>
          <a:p>
            <a:pPr lvl="2"/>
            <a:r>
              <a:rPr lang="en-US" dirty="0"/>
              <a:t>It is never split to ensure that the tablet location hierarchy has no more than three levels</a:t>
            </a:r>
          </a:p>
          <a:p>
            <a:pPr lvl="1"/>
            <a:endParaRPr lang="en-US" dirty="0"/>
          </a:p>
          <a:p>
            <a:pPr lvl="1"/>
            <a:r>
              <a:rPr lang="en-US" dirty="0"/>
              <a:t>METADATA table stores location of a tablet under a row key encoding tablet’s table identifier and end row</a:t>
            </a:r>
          </a:p>
          <a:p>
            <a:pPr lvl="2"/>
            <a:r>
              <a:rPr lang="en-US" dirty="0"/>
              <a:t>Contains locations of a set of user tablets</a:t>
            </a:r>
          </a:p>
          <a:p>
            <a:pPr lvl="2"/>
            <a:r>
              <a:rPr lang="en-US" dirty="0"/>
              <a:t>Each METADATA row stores approximately 1KB of data in memory</a:t>
            </a:r>
          </a:p>
          <a:p>
            <a:pPr lvl="2"/>
            <a:r>
              <a:rPr lang="en-US" dirty="0"/>
              <a:t>With 128 MB METADATA tablets, three-level location scheme addresses 234 tablets</a:t>
            </a:r>
          </a:p>
          <a:p>
            <a:pPr lvl="1"/>
            <a:endParaRPr lang="en-US" dirty="0"/>
          </a:p>
          <a:p>
            <a:pPr lvl="1"/>
            <a:r>
              <a:rPr lang="en-US" dirty="0"/>
              <a:t>The client library caches tablet locations</a:t>
            </a:r>
          </a:p>
          <a:p>
            <a:pPr lvl="2"/>
            <a:r>
              <a:rPr lang="en-US" dirty="0"/>
              <a:t>If the client does not know the location of a tablet, then it recursively moves up the tablet location hierarchy</a:t>
            </a:r>
          </a:p>
          <a:p>
            <a:endParaRPr lang="en-US" dirty="0"/>
          </a:p>
        </p:txBody>
      </p:sp>
      <p:sp>
        <p:nvSpPr>
          <p:cNvPr id="4" name="Segnaposto piè di pagina 3">
            <a:extLst>
              <a:ext uri="{FF2B5EF4-FFF2-40B4-BE49-F238E27FC236}">
                <a16:creationId xmlns:a16="http://schemas.microsoft.com/office/drawing/2014/main" id="{99B54D19-BF69-448E-AF8A-E291B320C6DE}"/>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0453E5F7-8A53-4480-9749-4CE4488D9437}"/>
              </a:ext>
            </a:extLst>
          </p:cNvPr>
          <p:cNvSpPr>
            <a:spLocks noGrp="1"/>
          </p:cNvSpPr>
          <p:nvPr>
            <p:ph type="sldNum" sz="quarter" idx="12"/>
          </p:nvPr>
        </p:nvSpPr>
        <p:spPr/>
        <p:txBody>
          <a:bodyPr/>
          <a:lstStyle/>
          <a:p>
            <a:fld id="{F66540BB-AA57-4860-985D-555AFC019405}" type="slidenum">
              <a:rPr lang="en-US" smtClean="0"/>
              <a:t>41</a:t>
            </a:fld>
            <a:endParaRPr lang="en-US"/>
          </a:p>
        </p:txBody>
      </p:sp>
      <p:pic>
        <p:nvPicPr>
          <p:cNvPr id="6" name="Elemento grafico 5" descr="Database">
            <a:extLst>
              <a:ext uri="{FF2B5EF4-FFF2-40B4-BE49-F238E27FC236}">
                <a16:creationId xmlns:a16="http://schemas.microsoft.com/office/drawing/2014/main" id="{F67636D1-F2C8-4061-8832-71508A749B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668359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1D1776-254C-4E83-BE02-25AF5A6D02C8}"/>
              </a:ext>
            </a:extLst>
          </p:cNvPr>
          <p:cNvSpPr>
            <a:spLocks noGrp="1"/>
          </p:cNvSpPr>
          <p:nvPr>
            <p:ph type="title"/>
          </p:nvPr>
        </p:nvSpPr>
        <p:spPr/>
        <p:txBody>
          <a:bodyPr/>
          <a:lstStyle/>
          <a:p>
            <a:r>
              <a:rPr lang="it-IT" dirty="0"/>
              <a:t>Storage: Data Migration</a:t>
            </a:r>
            <a:endParaRPr lang="en-US" dirty="0"/>
          </a:p>
        </p:txBody>
      </p:sp>
      <p:sp>
        <p:nvSpPr>
          <p:cNvPr id="3" name="Segnaposto contenuto 2">
            <a:extLst>
              <a:ext uri="{FF2B5EF4-FFF2-40B4-BE49-F238E27FC236}">
                <a16:creationId xmlns:a16="http://schemas.microsoft.com/office/drawing/2014/main" id="{B397F634-3A3D-4D5B-891D-35FCBEB1BA28}"/>
              </a:ext>
            </a:extLst>
          </p:cNvPr>
          <p:cNvSpPr>
            <a:spLocks noGrp="1"/>
          </p:cNvSpPr>
          <p:nvPr>
            <p:ph idx="1"/>
          </p:nvPr>
        </p:nvSpPr>
        <p:spPr/>
        <p:txBody>
          <a:bodyPr>
            <a:noAutofit/>
          </a:bodyPr>
          <a:lstStyle/>
          <a:p>
            <a:pPr marL="0" indent="0">
              <a:buNone/>
            </a:pPr>
            <a:r>
              <a:rPr lang="en-US" dirty="0"/>
              <a:t>Moving data to the cloud</a:t>
            </a:r>
          </a:p>
          <a:p>
            <a:pPr lvl="1"/>
            <a:endParaRPr lang="en-US" dirty="0"/>
          </a:p>
          <a:p>
            <a:pPr lvl="1"/>
            <a:r>
              <a:rPr lang="en-US" dirty="0">
                <a:solidFill>
                  <a:srgbClr val="FF0000"/>
                </a:solidFill>
              </a:rPr>
              <a:t>80TB</a:t>
            </a:r>
            <a:r>
              <a:rPr lang="en-US" dirty="0"/>
              <a:t> of data to move</a:t>
            </a:r>
          </a:p>
          <a:p>
            <a:pPr lvl="1"/>
            <a:r>
              <a:rPr lang="en-US" dirty="0">
                <a:solidFill>
                  <a:schemeClr val="accent5">
                    <a:lumMod val="75000"/>
                  </a:schemeClr>
                </a:solidFill>
              </a:rPr>
              <a:t>1Gbps</a:t>
            </a:r>
            <a:r>
              <a:rPr lang="en-US" dirty="0"/>
              <a:t> connection to the internet</a:t>
            </a:r>
          </a:p>
          <a:p>
            <a:pPr lvl="1"/>
            <a:r>
              <a:rPr lang="en-US" dirty="0">
                <a:solidFill>
                  <a:srgbClr val="00B050"/>
                </a:solidFill>
              </a:rPr>
              <a:t>How many days</a:t>
            </a:r>
            <a:r>
              <a:rPr lang="en-US" dirty="0"/>
              <a:t>? </a:t>
            </a:r>
          </a:p>
          <a:p>
            <a:pPr lvl="2"/>
            <a:r>
              <a:rPr lang="en-US" dirty="0">
                <a:solidFill>
                  <a:srgbClr val="FF0000"/>
                </a:solidFill>
              </a:rPr>
              <a:t>80000</a:t>
            </a:r>
            <a:r>
              <a:rPr lang="en-US" dirty="0"/>
              <a:t> / </a:t>
            </a:r>
            <a:r>
              <a:rPr lang="en-US" dirty="0">
                <a:solidFill>
                  <a:schemeClr val="accent5">
                    <a:lumMod val="75000"/>
                  </a:schemeClr>
                </a:solidFill>
              </a:rPr>
              <a:t>(1 / 8) </a:t>
            </a:r>
            <a:r>
              <a:rPr lang="en-US" dirty="0"/>
              <a:t>/ </a:t>
            </a:r>
            <a:r>
              <a:rPr lang="en-US" dirty="0">
                <a:solidFill>
                  <a:srgbClr val="00B050"/>
                </a:solidFill>
              </a:rPr>
              <a:t>60 / 60 / 24 </a:t>
            </a:r>
            <a:r>
              <a:rPr lang="en-US" dirty="0"/>
              <a:t>~= a week without internet</a:t>
            </a:r>
          </a:p>
          <a:p>
            <a:pPr marL="0" indent="0">
              <a:buNone/>
            </a:pPr>
            <a:endParaRPr lang="en-US" dirty="0"/>
          </a:p>
          <a:p>
            <a:pPr marL="0" indent="0">
              <a:buNone/>
            </a:pPr>
            <a:r>
              <a:rPr lang="en-US" dirty="0"/>
              <a:t>AWS Snowball (up to 80 TB)</a:t>
            </a:r>
          </a:p>
          <a:p>
            <a:pPr lvl="1"/>
            <a:r>
              <a:rPr lang="en-US" dirty="0"/>
              <a:t>Physical device connected network in data center</a:t>
            </a:r>
          </a:p>
          <a:p>
            <a:pPr lvl="1"/>
            <a:r>
              <a:rPr lang="en-US" dirty="0"/>
              <a:t>Leverage local network to copy the data</a:t>
            </a:r>
          </a:p>
          <a:p>
            <a:pPr lvl="1"/>
            <a:r>
              <a:rPr lang="en-US" dirty="0"/>
              <a:t>Import/export data between on-premises data storage locations and S3</a:t>
            </a:r>
          </a:p>
          <a:p>
            <a:pPr marL="0" indent="0">
              <a:buNone/>
            </a:pPr>
            <a:endParaRPr lang="en-US" dirty="0"/>
          </a:p>
          <a:p>
            <a:pPr marL="0" indent="0">
              <a:buNone/>
            </a:pPr>
            <a:r>
              <a:rPr lang="en-US" dirty="0"/>
              <a:t>What if we have EB of data? </a:t>
            </a:r>
          </a:p>
        </p:txBody>
      </p:sp>
      <p:sp>
        <p:nvSpPr>
          <p:cNvPr id="4" name="Segnaposto piè di pagina 3">
            <a:extLst>
              <a:ext uri="{FF2B5EF4-FFF2-40B4-BE49-F238E27FC236}">
                <a16:creationId xmlns:a16="http://schemas.microsoft.com/office/drawing/2014/main" id="{21CD801F-F281-459D-B247-A028CC630292}"/>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EEECE3C8-95D8-4224-8B09-7DAD04EC7706}"/>
              </a:ext>
            </a:extLst>
          </p:cNvPr>
          <p:cNvSpPr>
            <a:spLocks noGrp="1"/>
          </p:cNvSpPr>
          <p:nvPr>
            <p:ph type="sldNum" sz="quarter" idx="12"/>
          </p:nvPr>
        </p:nvSpPr>
        <p:spPr/>
        <p:txBody>
          <a:bodyPr/>
          <a:lstStyle/>
          <a:p>
            <a:fld id="{F66540BB-AA57-4860-985D-555AFC019405}" type="slidenum">
              <a:rPr lang="en-US" smtClean="0"/>
              <a:t>42</a:t>
            </a:fld>
            <a:endParaRPr lang="en-US"/>
          </a:p>
        </p:txBody>
      </p:sp>
      <p:pic>
        <p:nvPicPr>
          <p:cNvPr id="6" name="Elemento grafico 5" descr="Database">
            <a:extLst>
              <a:ext uri="{FF2B5EF4-FFF2-40B4-BE49-F238E27FC236}">
                <a16:creationId xmlns:a16="http://schemas.microsoft.com/office/drawing/2014/main" id="{F3E05CC5-096F-4240-B49D-15F98B34E6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cxnSp>
        <p:nvCxnSpPr>
          <p:cNvPr id="8" name="Connettore 2 7">
            <a:extLst>
              <a:ext uri="{FF2B5EF4-FFF2-40B4-BE49-F238E27FC236}">
                <a16:creationId xmlns:a16="http://schemas.microsoft.com/office/drawing/2014/main" id="{55D8C1E6-71FB-447F-AC04-F4F32E83C794}"/>
              </a:ext>
            </a:extLst>
          </p:cNvPr>
          <p:cNvCxnSpPr/>
          <p:nvPr/>
        </p:nvCxnSpPr>
        <p:spPr>
          <a:xfrm flipV="1">
            <a:off x="10472286" y="1982804"/>
            <a:ext cx="0" cy="38116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ttangolo 8">
            <a:extLst>
              <a:ext uri="{FF2B5EF4-FFF2-40B4-BE49-F238E27FC236}">
                <a16:creationId xmlns:a16="http://schemas.microsoft.com/office/drawing/2014/main" id="{CB2CCAF4-FEEE-48E4-9C45-C3D6FE57445C}"/>
              </a:ext>
            </a:extLst>
          </p:cNvPr>
          <p:cNvSpPr/>
          <p:nvPr/>
        </p:nvSpPr>
        <p:spPr>
          <a:xfrm>
            <a:off x="9489325" y="2157412"/>
            <a:ext cx="987771" cy="3416320"/>
          </a:xfrm>
          <a:prstGeom prst="rect">
            <a:avLst/>
          </a:prstGeom>
        </p:spPr>
        <p:txBody>
          <a:bodyPr wrap="none">
            <a:spAutoFit/>
          </a:bodyPr>
          <a:lstStyle/>
          <a:p>
            <a:endParaRPr lang="en-US" dirty="0">
              <a:latin typeface="Consolas" panose="020B0609020204030204" pitchFamily="49" charset="0"/>
              <a:cs typeface="Helvetica" panose="020B0604020202020204" pitchFamily="34" charset="0"/>
            </a:endParaRPr>
          </a:p>
          <a:p>
            <a:endParaRPr lang="en-US" dirty="0">
              <a:latin typeface="Consolas" panose="020B0609020204030204" pitchFamily="49" charset="0"/>
              <a:cs typeface="Helvetica" panose="020B0604020202020204" pitchFamily="34" charset="0"/>
            </a:endParaRPr>
          </a:p>
          <a:p>
            <a:r>
              <a:rPr lang="en-US" dirty="0">
                <a:latin typeface="Consolas" panose="020B0609020204030204" pitchFamily="49" charset="0"/>
                <a:cs typeface="Helvetica" panose="020B0604020202020204" pitchFamily="34" charset="0"/>
              </a:rPr>
              <a:t>…</a:t>
            </a:r>
          </a:p>
          <a:p>
            <a:r>
              <a:rPr lang="en-US" dirty="0">
                <a:latin typeface="Consolas" panose="020B0609020204030204" pitchFamily="49" charset="0"/>
                <a:cs typeface="Helvetica" panose="020B0604020202020204" pitchFamily="34" charset="0"/>
              </a:rPr>
              <a:t>YB 10</a:t>
            </a:r>
            <a:r>
              <a:rPr lang="en-US" baseline="30000" dirty="0">
                <a:latin typeface="Consolas" panose="020B0609020204030204" pitchFamily="49" charset="0"/>
                <a:cs typeface="Helvetica" panose="020B0604020202020204" pitchFamily="34" charset="0"/>
              </a:rPr>
              <a:t>24</a:t>
            </a:r>
          </a:p>
          <a:p>
            <a:r>
              <a:rPr lang="en-US" dirty="0">
                <a:latin typeface="Consolas" panose="020B0609020204030204" pitchFamily="49" charset="0"/>
                <a:cs typeface="Helvetica" panose="020B0604020202020204" pitchFamily="34" charset="0"/>
              </a:rPr>
              <a:t>ZB 10</a:t>
            </a:r>
            <a:r>
              <a:rPr lang="en-US" baseline="30000" dirty="0">
                <a:latin typeface="Consolas" panose="020B0609020204030204" pitchFamily="49" charset="0"/>
                <a:cs typeface="Helvetica" panose="020B0604020202020204" pitchFamily="34" charset="0"/>
              </a:rPr>
              <a:t>21</a:t>
            </a:r>
          </a:p>
          <a:p>
            <a:r>
              <a:rPr lang="en-US" dirty="0">
                <a:latin typeface="Consolas" panose="020B0609020204030204" pitchFamily="49" charset="0"/>
                <a:cs typeface="Helvetica" panose="020B0604020202020204" pitchFamily="34" charset="0"/>
              </a:rPr>
              <a:t>EB 10</a:t>
            </a:r>
            <a:r>
              <a:rPr lang="en-US" baseline="30000" dirty="0">
                <a:latin typeface="Consolas" panose="020B0609020204030204" pitchFamily="49" charset="0"/>
                <a:cs typeface="Helvetica" panose="020B0604020202020204" pitchFamily="34" charset="0"/>
              </a:rPr>
              <a:t>18</a:t>
            </a:r>
          </a:p>
          <a:p>
            <a:r>
              <a:rPr lang="en-US" dirty="0">
                <a:latin typeface="Consolas" panose="020B0609020204030204" pitchFamily="49" charset="0"/>
                <a:cs typeface="Helvetica" panose="020B0604020202020204" pitchFamily="34" charset="0"/>
              </a:rPr>
              <a:t>PB 10</a:t>
            </a:r>
            <a:r>
              <a:rPr lang="en-US" baseline="30000" dirty="0">
                <a:latin typeface="Consolas" panose="020B0609020204030204" pitchFamily="49" charset="0"/>
                <a:cs typeface="Helvetica" panose="020B0604020202020204" pitchFamily="34" charset="0"/>
              </a:rPr>
              <a:t>15</a:t>
            </a:r>
            <a:endParaRPr lang="en-US" dirty="0">
              <a:latin typeface="Consolas" panose="020B0609020204030204" pitchFamily="49" charset="0"/>
              <a:cs typeface="Helvetica" panose="020B0604020202020204" pitchFamily="34" charset="0"/>
            </a:endParaRPr>
          </a:p>
          <a:p>
            <a:r>
              <a:rPr lang="en-US" dirty="0">
                <a:latin typeface="Consolas" panose="020B0609020204030204" pitchFamily="49" charset="0"/>
                <a:cs typeface="Helvetica" panose="020B0604020202020204" pitchFamily="34" charset="0"/>
              </a:rPr>
              <a:t>TB 10</a:t>
            </a:r>
            <a:r>
              <a:rPr lang="en-US" baseline="30000" dirty="0">
                <a:latin typeface="Consolas" panose="020B0609020204030204" pitchFamily="49" charset="0"/>
                <a:cs typeface="Helvetica" panose="020B0604020202020204" pitchFamily="34" charset="0"/>
              </a:rPr>
              <a:t>12</a:t>
            </a:r>
            <a:endParaRPr lang="en-US" dirty="0">
              <a:latin typeface="Consolas" panose="020B0609020204030204" pitchFamily="49" charset="0"/>
              <a:cs typeface="Helvetica" panose="020B0604020202020204" pitchFamily="34" charset="0"/>
            </a:endParaRPr>
          </a:p>
          <a:p>
            <a:r>
              <a:rPr lang="en-US" dirty="0">
                <a:latin typeface="Consolas" panose="020B0609020204030204" pitchFamily="49" charset="0"/>
                <a:cs typeface="Helvetica" panose="020B0604020202020204" pitchFamily="34" charset="0"/>
              </a:rPr>
              <a:t>GB 10</a:t>
            </a:r>
            <a:r>
              <a:rPr lang="en-US" baseline="30000" dirty="0">
                <a:latin typeface="Consolas" panose="020B0609020204030204" pitchFamily="49" charset="0"/>
                <a:cs typeface="Helvetica" panose="020B0604020202020204" pitchFamily="34" charset="0"/>
              </a:rPr>
              <a:t>9</a:t>
            </a:r>
          </a:p>
          <a:p>
            <a:r>
              <a:rPr lang="en-US" dirty="0">
                <a:latin typeface="Consolas" panose="020B0609020204030204" pitchFamily="49" charset="0"/>
                <a:cs typeface="Helvetica" panose="020B0604020202020204" pitchFamily="34" charset="0"/>
              </a:rPr>
              <a:t>MB 10</a:t>
            </a:r>
            <a:r>
              <a:rPr lang="en-US" baseline="30000" dirty="0">
                <a:latin typeface="Consolas" panose="020B0609020204030204" pitchFamily="49" charset="0"/>
                <a:cs typeface="Helvetica" panose="020B0604020202020204" pitchFamily="34" charset="0"/>
              </a:rPr>
              <a:t>6</a:t>
            </a:r>
            <a:endParaRPr lang="en-US" dirty="0">
              <a:latin typeface="Consolas" panose="020B0609020204030204" pitchFamily="49" charset="0"/>
              <a:cs typeface="Helvetica" panose="020B0604020202020204" pitchFamily="34" charset="0"/>
            </a:endParaRPr>
          </a:p>
          <a:p>
            <a:r>
              <a:rPr lang="en-US" dirty="0">
                <a:latin typeface="Consolas" panose="020B0609020204030204" pitchFamily="49" charset="0"/>
                <a:cs typeface="Helvetica" panose="020B0604020202020204" pitchFamily="34" charset="0"/>
              </a:rPr>
              <a:t>KB 10</a:t>
            </a:r>
            <a:r>
              <a:rPr lang="en-US" baseline="30000" dirty="0">
                <a:latin typeface="Consolas" panose="020B0609020204030204" pitchFamily="49" charset="0"/>
                <a:cs typeface="Helvetica" panose="020B0604020202020204" pitchFamily="34" charset="0"/>
              </a:rPr>
              <a:t>3</a:t>
            </a:r>
          </a:p>
          <a:p>
            <a:r>
              <a:rPr lang="en-US" dirty="0">
                <a:latin typeface="Consolas" panose="020B0609020204030204" pitchFamily="49" charset="0"/>
                <a:cs typeface="Helvetica" panose="020B0604020202020204" pitchFamily="34" charset="0"/>
              </a:rPr>
              <a:t> B 10</a:t>
            </a:r>
            <a:r>
              <a:rPr lang="en-US" baseline="30000" dirty="0">
                <a:latin typeface="Consolas" panose="020B0609020204030204" pitchFamily="49" charset="0"/>
                <a:cs typeface="Helvetica" panose="020B0604020202020204" pitchFamily="34" charset="0"/>
              </a:rPr>
              <a:t>0</a:t>
            </a:r>
          </a:p>
        </p:txBody>
      </p:sp>
    </p:spTree>
    <p:extLst>
      <p:ext uri="{BB962C8B-B14F-4D97-AF65-F5344CB8AC3E}">
        <p14:creationId xmlns:p14="http://schemas.microsoft.com/office/powerpoint/2010/main" val="736225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9FA1BFB9-F600-4699-840F-D0CB2A56523A}"/>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CB86D040-EAF0-4F0A-B3B1-9E6DF22B9A63}"/>
              </a:ext>
            </a:extLst>
          </p:cNvPr>
          <p:cNvSpPr>
            <a:spLocks noGrp="1"/>
          </p:cNvSpPr>
          <p:nvPr>
            <p:ph type="sldNum" sz="quarter" idx="12"/>
          </p:nvPr>
        </p:nvSpPr>
        <p:spPr/>
        <p:txBody>
          <a:bodyPr/>
          <a:lstStyle/>
          <a:p>
            <a:fld id="{F66540BB-AA57-4860-985D-555AFC019405}" type="slidenum">
              <a:rPr lang="en-US" smtClean="0"/>
              <a:t>43</a:t>
            </a:fld>
            <a:endParaRPr lang="en-US"/>
          </a:p>
        </p:txBody>
      </p:sp>
      <p:pic>
        <p:nvPicPr>
          <p:cNvPr id="13" name="Immagine 12" descr="Immagine che contiene edificio, inpiedi, largo, facciata&#10;&#10;Descrizione generata automaticamente">
            <a:extLst>
              <a:ext uri="{FF2B5EF4-FFF2-40B4-BE49-F238E27FC236}">
                <a16:creationId xmlns:a16="http://schemas.microsoft.com/office/drawing/2014/main" id="{1C46EAA9-3A1C-4A64-AB62-58A12473B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73"/>
            <a:ext cx="12192000" cy="6819254"/>
          </a:xfrm>
          <a:prstGeom prst="rect">
            <a:avLst/>
          </a:prstGeom>
        </p:spPr>
      </p:pic>
      <p:sp>
        <p:nvSpPr>
          <p:cNvPr id="6" name="Titolo 1">
            <a:extLst>
              <a:ext uri="{FF2B5EF4-FFF2-40B4-BE49-F238E27FC236}">
                <a16:creationId xmlns:a16="http://schemas.microsoft.com/office/drawing/2014/main" id="{84ADE774-B0C4-40A5-BE1A-D3B15337A76E}"/>
              </a:ext>
            </a:extLst>
          </p:cNvPr>
          <p:cNvSpPr>
            <a:spLocks noGrp="1"/>
          </p:cNvSpPr>
          <p:nvPr>
            <p:ph type="title"/>
          </p:nvPr>
        </p:nvSpPr>
        <p:spPr>
          <a:xfrm>
            <a:off x="838200" y="365125"/>
            <a:ext cx="10515600" cy="1230345"/>
          </a:xfrm>
        </p:spPr>
        <p:txBody>
          <a:bodyPr>
            <a:noAutofit/>
          </a:bodyPr>
          <a:lstStyle/>
          <a:p>
            <a:r>
              <a:rPr lang="en-US" dirty="0">
                <a:solidFill>
                  <a:schemeClr val="bg1"/>
                </a:solidFill>
              </a:rPr>
              <a:t>What if we have EB of data? </a:t>
            </a:r>
            <a:br>
              <a:rPr lang="en-US" dirty="0">
                <a:solidFill>
                  <a:schemeClr val="bg1"/>
                </a:solidFill>
              </a:rPr>
            </a:br>
            <a:br>
              <a:rPr lang="en-US" dirty="0">
                <a:solidFill>
                  <a:schemeClr val="bg1"/>
                </a:solidFill>
              </a:rPr>
            </a:br>
            <a:r>
              <a:rPr lang="en-US" dirty="0">
                <a:solidFill>
                  <a:schemeClr val="bg1"/>
                </a:solidFill>
              </a:rPr>
              <a:t>AWS Snowmobile</a:t>
            </a:r>
          </a:p>
        </p:txBody>
      </p:sp>
    </p:spTree>
    <p:extLst>
      <p:ext uri="{BB962C8B-B14F-4D97-AF65-F5344CB8AC3E}">
        <p14:creationId xmlns:p14="http://schemas.microsoft.com/office/powerpoint/2010/main" val="2530263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a:extLst>
              <a:ext uri="{FF2B5EF4-FFF2-40B4-BE49-F238E27FC236}">
                <a16:creationId xmlns:a16="http://schemas.microsoft.com/office/drawing/2014/main" id="{1CC5FB68-D093-4FC1-9DF1-7C82126653E1}"/>
              </a:ext>
            </a:extLst>
          </p:cNvPr>
          <p:cNvPicPr>
            <a:picLocks noChangeAspect="1"/>
          </p:cNvPicPr>
          <p:nvPr/>
        </p:nvPicPr>
        <p:blipFill rotWithShape="1">
          <a:blip r:embed="rId2"/>
          <a:srcRect b="11434"/>
          <a:stretch/>
        </p:blipFill>
        <p:spPr>
          <a:xfrm>
            <a:off x="20" y="1282"/>
            <a:ext cx="12191980" cy="6856718"/>
          </a:xfrm>
          <a:prstGeom prst="rect">
            <a:avLst/>
          </a:prstGeom>
        </p:spPr>
      </p:pic>
      <p:sp>
        <p:nvSpPr>
          <p:cNvPr id="6" name="Segnaposto piè di pagina 5">
            <a:extLst>
              <a:ext uri="{FF2B5EF4-FFF2-40B4-BE49-F238E27FC236}">
                <a16:creationId xmlns:a16="http://schemas.microsoft.com/office/drawing/2014/main" id="{53AA2B75-53C3-4FB0-A6C2-128B060E7908}"/>
              </a:ext>
            </a:extLst>
          </p:cNvPr>
          <p:cNvSpPr>
            <a:spLocks noGrp="1"/>
          </p:cNvSpPr>
          <p:nvPr>
            <p:ph type="ftr" sz="quarter" idx="11"/>
          </p:nvPr>
        </p:nvSpPr>
        <p:spPr/>
        <p:txBody>
          <a:bodyPr/>
          <a:lstStyle/>
          <a:p>
            <a:r>
              <a:rPr lang="en-US"/>
              <a:t>BIG DATA (Modulo 2)</a:t>
            </a:r>
          </a:p>
        </p:txBody>
      </p:sp>
      <p:sp>
        <p:nvSpPr>
          <p:cNvPr id="7" name="Segnaposto numero diapositiva 6">
            <a:extLst>
              <a:ext uri="{FF2B5EF4-FFF2-40B4-BE49-F238E27FC236}">
                <a16:creationId xmlns:a16="http://schemas.microsoft.com/office/drawing/2014/main" id="{9C2F198A-A0CE-422E-A04D-461141489D42}"/>
              </a:ext>
            </a:extLst>
          </p:cNvPr>
          <p:cNvSpPr>
            <a:spLocks noGrp="1"/>
          </p:cNvSpPr>
          <p:nvPr>
            <p:ph type="sldNum" sz="quarter" idx="12"/>
          </p:nvPr>
        </p:nvSpPr>
        <p:spPr/>
        <p:txBody>
          <a:bodyPr/>
          <a:lstStyle/>
          <a:p>
            <a:fld id="{F66540BB-AA57-4860-985D-555AFC019405}" type="slidenum">
              <a:rPr lang="en-US" smtClean="0"/>
              <a:t>44</a:t>
            </a:fld>
            <a:endParaRPr lang="en-US"/>
          </a:p>
        </p:txBody>
      </p:sp>
    </p:spTree>
    <p:extLst>
      <p:ext uri="{BB962C8B-B14F-4D97-AF65-F5344CB8AC3E}">
        <p14:creationId xmlns:p14="http://schemas.microsoft.com/office/powerpoint/2010/main" val="666973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Analysis: </a:t>
            </a:r>
            <a:r>
              <a:rPr lang="en-US" dirty="0"/>
              <a:t>Paradigms of Parallel Computing in Cloud</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Big data analytics may be the most widely used cloud computational capability</a:t>
            </a:r>
          </a:p>
          <a:p>
            <a:pPr lvl="1"/>
            <a:r>
              <a:rPr lang="en-US" dirty="0"/>
              <a:t>Batch: collect all data, compute once</a:t>
            </a:r>
          </a:p>
          <a:p>
            <a:pPr lvl="1"/>
            <a:r>
              <a:rPr lang="en-US" dirty="0"/>
              <a:t>(Near-)Real-time: collect some data, process many times</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45</a:t>
            </a:fld>
            <a:endParaRPr lang="en-US"/>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pic>
        <p:nvPicPr>
          <p:cNvPr id="8" name="Segnaposto contenuto 5" descr="Immagine che contiene testo&#10;&#10;Descrizione generata automaticamente">
            <a:extLst>
              <a:ext uri="{FF2B5EF4-FFF2-40B4-BE49-F238E27FC236}">
                <a16:creationId xmlns:a16="http://schemas.microsoft.com/office/drawing/2014/main" id="{0983CD5B-35D8-4469-8920-26E9F3C75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901" y="2782110"/>
            <a:ext cx="6642197" cy="2387600"/>
          </a:xfrm>
          <a:prstGeom prst="rect">
            <a:avLst/>
          </a:prstGeom>
        </p:spPr>
      </p:pic>
    </p:spTree>
    <p:extLst>
      <p:ext uri="{BB962C8B-B14F-4D97-AF65-F5344CB8AC3E}">
        <p14:creationId xmlns:p14="http://schemas.microsoft.com/office/powerpoint/2010/main" val="3181003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Analysis: Batch </a:t>
            </a:r>
            <a:r>
              <a:rPr lang="en-US" dirty="0"/>
              <a:t>Parallel Computing</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Original Hadoop MapReduce tools first used to perform largescale data analytics in the cloud have now morphed into a vast suite of open source systems that are constantly being improved and extended</a:t>
            </a:r>
          </a:p>
          <a:p>
            <a:pPr marL="0" indent="0">
              <a:buNone/>
            </a:pPr>
            <a:r>
              <a:rPr lang="en-US" dirty="0"/>
              <a:t>PaaS, environment to develop/run applications without set up/maintain HW and SW infrastructures</a:t>
            </a:r>
          </a:p>
          <a:p>
            <a:pPr lvl="1"/>
            <a:r>
              <a:rPr lang="en-US" dirty="0"/>
              <a:t>Public clouds originally created as internal data centers to support services involving large data collections. </a:t>
            </a:r>
          </a:p>
          <a:p>
            <a:pPr lvl="1"/>
            <a:r>
              <a:rPr lang="en-US" dirty="0"/>
              <a:t>To optimize these services, companies started performing massive amounts of analysis on those data.</a:t>
            </a:r>
          </a:p>
          <a:p>
            <a:r>
              <a:rPr lang="en-US" dirty="0"/>
              <a:t>Single program multiple data (SPMD) computing</a:t>
            </a:r>
          </a:p>
          <a:p>
            <a:pPr lvl="1"/>
            <a:r>
              <a:rPr lang="en-US" dirty="0"/>
              <a:t>Supercomputer applications </a:t>
            </a:r>
          </a:p>
          <a:p>
            <a:pPr lvl="1"/>
            <a:r>
              <a:rPr lang="en-US" dirty="0"/>
              <a:t>Often the first that scientific programmers want to try when they meet the cloud</a:t>
            </a:r>
          </a:p>
          <a:p>
            <a:r>
              <a:rPr lang="en-US" dirty="0"/>
              <a:t>Many task parallelism (bag of task)</a:t>
            </a:r>
          </a:p>
          <a:p>
            <a:pPr lvl="1"/>
            <a:r>
              <a:rPr lang="en-US" dirty="0"/>
              <a:t>Queues of tasks executed in any order, with results stored in a DB or files, or used to define new tasks</a:t>
            </a:r>
          </a:p>
          <a:p>
            <a:pPr lvl="1"/>
            <a:r>
              <a:rPr lang="en-US" dirty="0"/>
              <a:t>E.g., to analyze many data samples place all samples in queues, then start many workers</a:t>
            </a:r>
          </a:p>
          <a:p>
            <a:r>
              <a:rPr lang="en-US" dirty="0"/>
              <a:t>Bulk synchronous parallelism (BSP)</a:t>
            </a:r>
          </a:p>
          <a:p>
            <a:pPr lvl="1"/>
            <a:r>
              <a:rPr lang="en-US" dirty="0"/>
              <a:t>Processes or threads performing independent computations, exchange data, and synchronize at a barrier</a:t>
            </a:r>
          </a:p>
          <a:p>
            <a:pPr lvl="1"/>
            <a:r>
              <a:rPr lang="en-US" dirty="0"/>
              <a:t>When reach a barrier, stop until all other threads/processes in synchronization group reach the same point </a:t>
            </a:r>
          </a:p>
          <a:p>
            <a:pPr lvl="1"/>
            <a:r>
              <a:rPr lang="en-US" dirty="0"/>
              <a:t>E.g., MapReduce. Given data objects </a:t>
            </a:r>
            <a:r>
              <a:rPr lang="en-US" i="1" dirty="0"/>
              <a:t>X</a:t>
            </a:r>
            <a:r>
              <a:rPr lang="en-US" i="1" baseline="-25000" dirty="0"/>
              <a:t>i</a:t>
            </a:r>
            <a:r>
              <a:rPr lang="en-US" i="1" dirty="0"/>
              <a:t> </a:t>
            </a:r>
            <a:r>
              <a:rPr lang="en-US" dirty="0"/>
              <a:t>for </a:t>
            </a:r>
            <a:r>
              <a:rPr lang="en-US" i="1" dirty="0" err="1"/>
              <a:t>i</a:t>
            </a:r>
            <a:r>
              <a:rPr lang="en-US" i="1" dirty="0"/>
              <a:t> </a:t>
            </a:r>
            <a:r>
              <a:rPr lang="en-US" dirty="0"/>
              <a:t>= 1..</a:t>
            </a:r>
            <a:r>
              <a:rPr lang="en-US" i="1" dirty="0"/>
              <a:t>n </a:t>
            </a:r>
            <a:r>
              <a:rPr lang="en-US" dirty="0"/>
              <a:t>apply a function </a:t>
            </a:r>
            <a:r>
              <a:rPr lang="en-US" i="1" dirty="0"/>
              <a:t>f</a:t>
            </a:r>
            <a:r>
              <a:rPr lang="en-US" dirty="0"/>
              <a:t>(</a:t>
            </a:r>
            <a:r>
              <a:rPr lang="en-US" i="1" dirty="0"/>
              <a:t>x</a:t>
            </a:r>
            <a:r>
              <a:rPr lang="en-US" dirty="0"/>
              <a:t>) to each element, we want to compute sum. We </a:t>
            </a:r>
            <a:r>
              <a:rPr lang="en-US" i="1" dirty="0"/>
              <a:t>map f </a:t>
            </a:r>
            <a:r>
              <a:rPr lang="en-US" dirty="0"/>
              <a:t>over the data and then </a:t>
            </a:r>
            <a:r>
              <a:rPr lang="en-US" i="1" dirty="0"/>
              <a:t>reduce </a:t>
            </a:r>
            <a:r>
              <a:rPr lang="en-US" dirty="0"/>
              <a:t>by performing the sum</a:t>
            </a:r>
          </a:p>
          <a:p>
            <a:r>
              <a:rPr lang="en-US" dirty="0"/>
              <a:t>Graph execution model</a:t>
            </a:r>
          </a:p>
          <a:p>
            <a:pPr lvl="1"/>
            <a:r>
              <a:rPr lang="en-US" dirty="0"/>
              <a:t>Computation represented by a directed (acyclic) graph of tasks</a:t>
            </a:r>
          </a:p>
          <a:p>
            <a:pPr lvl="1"/>
            <a:r>
              <a:rPr lang="en-US" dirty="0"/>
              <a:t>Execution begins at a source of the graph. Each node is scheduled for execution when all incoming edges come from task nodes that have completed. If graph is linear sequence of nodes, then execution is BSP</a:t>
            </a:r>
          </a:p>
          <a:p>
            <a:pPr lvl="1"/>
            <a:r>
              <a:rPr lang="en-US" dirty="0"/>
              <a:t>E.g., Spark and Spark Streaming, Apache </a:t>
            </a:r>
            <a:r>
              <a:rPr lang="en-US" dirty="0" err="1"/>
              <a:t>Flink</a:t>
            </a:r>
            <a:r>
              <a:rPr lang="en-US" dirty="0"/>
              <a:t>, Storm, Google Dataflow, Google TensorFlow</a:t>
            </a:r>
          </a:p>
          <a:p>
            <a:r>
              <a:rPr lang="en-US" dirty="0"/>
              <a:t>Microservices and actors</a:t>
            </a:r>
          </a:p>
          <a:p>
            <a:pPr lvl="1"/>
            <a:r>
              <a:rPr lang="en-US" dirty="0"/>
              <a:t>In the actor model of parallel programming, computing is performed by many actors that communicate via messages. Each actor has its own internal private memory and goes into action when it receives a message. Based on the message, it can change its internal state and then send messages to other actors. You can implement an actor as a simple web service. If you limit the service to being largely stateless, you are now in the realm of microservices, a dominant design paradigm for large cloud applications. </a:t>
            </a:r>
          </a:p>
          <a:p>
            <a:pPr lvl="1"/>
            <a:r>
              <a:rPr lang="en-US" dirty="0"/>
              <a:t>Microservices are often implemented as container instances, and they depend on robust container management infrastructure such as Mesos [154] and Kubernetes [79]</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46</a:t>
            </a:fld>
            <a:endParaRPr lang="en-US"/>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940225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Analysis</a:t>
            </a:r>
            <a:endParaRPr lang="en-US" dirty="0"/>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Deploying Hadoop on a cluster used to require a team of systems professionals. </a:t>
            </a:r>
          </a:p>
          <a:p>
            <a:pPr marL="0" indent="0">
              <a:buNone/>
            </a:pPr>
            <a:endParaRPr lang="en-US" dirty="0"/>
          </a:p>
          <a:p>
            <a:pPr marL="0" indent="0">
              <a:buNone/>
            </a:pPr>
            <a:r>
              <a:rPr lang="en-US" dirty="0"/>
              <a:t>Amazon’s Elastic MapReduce (EMR) service makes creating a YARN cluster trivial</a:t>
            </a:r>
          </a:p>
          <a:p>
            <a:pPr lvl="1"/>
            <a:r>
              <a:rPr lang="en-US" dirty="0"/>
              <a:t>Select your favorite combination of tools from their preconfigured lists</a:t>
            </a:r>
          </a:p>
          <a:p>
            <a:pPr lvl="1"/>
            <a:r>
              <a:rPr lang="en-US" dirty="0"/>
              <a:t>Specify the instance type and number of worker nodes that you want (HDFS, YARN, Spark, Zeppelin)</a:t>
            </a:r>
          </a:p>
          <a:p>
            <a:pPr lvl="1"/>
            <a:r>
              <a:rPr lang="en-US" dirty="0"/>
              <a:t>In about two minutes you are up and running</a:t>
            </a:r>
          </a:p>
          <a:p>
            <a:endParaRPr lang="en-US" dirty="0"/>
          </a:p>
          <a:p>
            <a:pPr marL="0" indent="0">
              <a:buNone/>
            </a:pPr>
            <a:r>
              <a:rPr lang="en-US" dirty="0"/>
              <a:t>Athena</a:t>
            </a:r>
          </a:p>
          <a:p>
            <a:r>
              <a:rPr lang="en-US" dirty="0"/>
              <a:t>Query data in Amazon S3 without having to launch VM instances</a:t>
            </a:r>
          </a:p>
          <a:p>
            <a:r>
              <a:rPr lang="en-US" dirty="0"/>
              <a:t>Serverless computing </a:t>
            </a:r>
          </a:p>
          <a:p>
            <a:r>
              <a:rPr lang="en-US" dirty="0"/>
              <a:t>Object </a:t>
            </a:r>
            <a:r>
              <a:rPr lang="en-US" dirty="0" err="1"/>
              <a:t>searchlog</a:t>
            </a:r>
            <a:r>
              <a:rPr lang="en-US" dirty="0"/>
              <a:t> is extracted from a file</a:t>
            </a:r>
          </a:p>
          <a:p>
            <a:r>
              <a:rPr lang="en-US" dirty="0"/>
              <a:t>Athena treats data in S3 as read-only, and all transformations are made in the internal Athena engine and storage. Once you have your data defined, you can explore them with the query editor and visualize results with other tools such as Amazon </a:t>
            </a:r>
            <a:r>
              <a:rPr lang="en-US" dirty="0" err="1"/>
              <a:t>QuickSight</a:t>
            </a:r>
            <a:r>
              <a:rPr lang="en-US" dirty="0"/>
              <a:t>. Athena is designed to make performing interactive analytics on large data collections easy</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dirty="0"/>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47</a:t>
            </a:fld>
            <a:endParaRPr lang="en-US"/>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3945277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Analysis</a:t>
            </a:r>
            <a:endParaRPr lang="en-US" dirty="0"/>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Google Cloud</a:t>
            </a:r>
          </a:p>
          <a:p>
            <a:pPr marL="0" indent="0">
              <a:buNone/>
            </a:pPr>
            <a:endParaRPr lang="en-US" dirty="0"/>
          </a:p>
          <a:p>
            <a:pPr marL="0" indent="0">
              <a:buNone/>
            </a:pPr>
            <a:r>
              <a:rPr lang="en-US" dirty="0" err="1"/>
              <a:t>BigQuery</a:t>
            </a:r>
            <a:endParaRPr lang="en-US" dirty="0"/>
          </a:p>
          <a:p>
            <a:pPr lvl="1"/>
            <a:r>
              <a:rPr lang="en-US" dirty="0"/>
              <a:t>While Athena is based on the standard S3 blob store, </a:t>
            </a:r>
            <a:r>
              <a:rPr lang="en-US" dirty="0" err="1"/>
              <a:t>BigQuery</a:t>
            </a:r>
            <a:r>
              <a:rPr lang="en-US" dirty="0"/>
              <a:t> builds on a special data warehouse. </a:t>
            </a:r>
          </a:p>
          <a:p>
            <a:pPr lvl="1"/>
            <a:r>
              <a:rPr lang="en-US" dirty="0"/>
              <a:t>Google’s latest addition to </a:t>
            </a:r>
            <a:r>
              <a:rPr lang="en-US" dirty="0" err="1"/>
              <a:t>BigQuery</a:t>
            </a:r>
            <a:r>
              <a:rPr lang="en-US" dirty="0"/>
              <a:t> is a </a:t>
            </a:r>
            <a:r>
              <a:rPr lang="en-US" dirty="0" err="1"/>
              <a:t>Jupyter</a:t>
            </a:r>
            <a:r>
              <a:rPr lang="en-US" dirty="0"/>
              <a:t>-based tool called </a:t>
            </a:r>
            <a:r>
              <a:rPr lang="en-US" dirty="0" err="1"/>
              <a:t>Datalab</a:t>
            </a:r>
            <a:r>
              <a:rPr lang="en-US" dirty="0"/>
              <a:t> (either on portal or on laptop)</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dirty="0"/>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48</a:t>
            </a:fld>
            <a:endParaRPr lang="en-US"/>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3060889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Analysis: Stream </a:t>
            </a:r>
            <a:r>
              <a:rPr lang="en-US" dirty="0"/>
              <a:t>Parallel Computing</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Streaming systems, data in an unbounded stream are unbounded in time. </a:t>
            </a:r>
          </a:p>
          <a:p>
            <a:pPr lvl="1"/>
            <a:r>
              <a:rPr lang="en-US" dirty="0"/>
              <a:t>Cannot wait until the end of time to present results, present results at the end of a reasonable time window </a:t>
            </a:r>
          </a:p>
          <a:p>
            <a:pPr lvl="1"/>
            <a:r>
              <a:rPr lang="en-US" dirty="0"/>
              <a:t>Distributed processing and short time window prevent to know global state, events missed or counted twice</a:t>
            </a:r>
          </a:p>
          <a:p>
            <a:pPr lvl="2"/>
            <a:r>
              <a:rPr lang="en-US" dirty="0"/>
              <a:t>Strongly consistent event systems guarantee that each event is processed once and only once. </a:t>
            </a:r>
          </a:p>
          <a:p>
            <a:pPr lvl="2"/>
            <a:r>
              <a:rPr lang="en-US" dirty="0"/>
              <a:t>Weakly consistent system may give you only approximate results</a:t>
            </a:r>
          </a:p>
          <a:p>
            <a:pPr lvl="2"/>
            <a:r>
              <a:rPr lang="en-US" dirty="0"/>
              <a:t>Can verify results by performing a batch run on each daily checkpoint file with additional work and delays </a:t>
            </a:r>
          </a:p>
          <a:p>
            <a:pPr lvl="1"/>
            <a:r>
              <a:rPr lang="en-US" dirty="0"/>
              <a:t>Streaming system can combine streaming engine with separate batch system (lambda architecture) </a:t>
            </a:r>
          </a:p>
          <a:p>
            <a:pPr marL="0" indent="0">
              <a:buNone/>
            </a:pPr>
            <a:endParaRPr lang="en-US" dirty="0"/>
          </a:p>
          <a:p>
            <a:pPr marL="0" indent="0">
              <a:buNone/>
            </a:pPr>
            <a:r>
              <a:rPr lang="en-US" dirty="0"/>
              <a:t>Semantics of time and windows</a:t>
            </a:r>
          </a:p>
          <a:p>
            <a:pPr lvl="1"/>
            <a:r>
              <a:rPr lang="en-US" dirty="0"/>
              <a:t>Distinguish between event time (when pushed into stream) and processing time </a:t>
            </a:r>
          </a:p>
          <a:p>
            <a:pPr lvl="1"/>
            <a:r>
              <a:rPr lang="en-US" dirty="0"/>
              <a:t>Events may be processed out of event-time order, several types of time windows exist </a:t>
            </a:r>
          </a:p>
          <a:p>
            <a:pPr lvl="2"/>
            <a:r>
              <a:rPr lang="en-US" dirty="0"/>
              <a:t>Fixed time windows divide incoming stream into logical segments, intervals do not overlap</a:t>
            </a:r>
          </a:p>
          <a:p>
            <a:pPr lvl="2"/>
            <a:r>
              <a:rPr lang="en-US" dirty="0"/>
              <a:t>Sliding windows allow for the windows to overlap</a:t>
            </a:r>
          </a:p>
          <a:p>
            <a:pPr lvl="2"/>
            <a:r>
              <a:rPr lang="en-US" dirty="0"/>
              <a:t>Per session windows divide the stream into sessions of activity related to some key in the data </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49</a:t>
            </a:fld>
            <a:endParaRPr lang="en-US"/>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561696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6">
            <a:extLst>
              <a:ext uri="{FF2B5EF4-FFF2-40B4-BE49-F238E27FC236}">
                <a16:creationId xmlns:a16="http://schemas.microsoft.com/office/drawing/2014/main" id="{3975CD65-E11A-4CD8-8D70-4C02C741EA65}"/>
              </a:ext>
            </a:extLst>
          </p:cNvPr>
          <p:cNvPicPr>
            <a:picLocks noChangeAspect="1"/>
          </p:cNvPicPr>
          <p:nvPr/>
        </p:nvPicPr>
        <p:blipFill>
          <a:blip r:embed="rId2"/>
          <a:stretch>
            <a:fillRect/>
          </a:stretch>
        </p:blipFill>
        <p:spPr>
          <a:xfrm>
            <a:off x="7766050" y="128401"/>
            <a:ext cx="4277584" cy="2479084"/>
          </a:xfrm>
          <a:prstGeom prst="rect">
            <a:avLst/>
          </a:prstGeom>
        </p:spPr>
      </p:pic>
      <p:sp>
        <p:nvSpPr>
          <p:cNvPr id="2" name="Titolo 1">
            <a:extLst>
              <a:ext uri="{FF2B5EF4-FFF2-40B4-BE49-F238E27FC236}">
                <a16:creationId xmlns:a16="http://schemas.microsoft.com/office/drawing/2014/main" id="{D4041CAA-5ABB-48A9-8861-6CB22EB53EFD}"/>
              </a:ext>
            </a:extLst>
          </p:cNvPr>
          <p:cNvSpPr>
            <a:spLocks noGrp="1"/>
          </p:cNvSpPr>
          <p:nvPr>
            <p:ph type="title"/>
          </p:nvPr>
        </p:nvSpPr>
        <p:spPr/>
        <p:txBody>
          <a:bodyPr/>
          <a:lstStyle/>
          <a:p>
            <a:r>
              <a:rPr lang="en-US" dirty="0"/>
              <a:t>Roadmap proposal (10h)</a:t>
            </a:r>
          </a:p>
        </p:txBody>
      </p:sp>
      <p:sp>
        <p:nvSpPr>
          <p:cNvPr id="3" name="Segnaposto contenuto 2">
            <a:extLst>
              <a:ext uri="{FF2B5EF4-FFF2-40B4-BE49-F238E27FC236}">
                <a16:creationId xmlns:a16="http://schemas.microsoft.com/office/drawing/2014/main" id="{58B4543E-7CDF-4802-9CA9-0CE8D1F17A13}"/>
              </a:ext>
            </a:extLst>
          </p:cNvPr>
          <p:cNvSpPr>
            <a:spLocks noGrp="1"/>
          </p:cNvSpPr>
          <p:nvPr>
            <p:ph idx="1"/>
          </p:nvPr>
        </p:nvSpPr>
        <p:spPr>
          <a:xfrm>
            <a:off x="850338" y="1595470"/>
            <a:ext cx="10515600" cy="4760880"/>
          </a:xfrm>
        </p:spPr>
        <p:txBody>
          <a:bodyPr>
            <a:noAutofit/>
          </a:bodyPr>
          <a:lstStyle/>
          <a:p>
            <a:pPr marL="342900" indent="-342900">
              <a:buFont typeface="+mj-lt"/>
              <a:buAutoNum type="arabicPeriod"/>
            </a:pPr>
            <a:r>
              <a:rPr lang="en-US" sz="1600" dirty="0"/>
              <a:t>Which are the services offered on cloud vs on premises?</a:t>
            </a:r>
          </a:p>
          <a:p>
            <a:pPr lvl="1"/>
            <a:r>
              <a:rPr lang="en-US" sz="1400" dirty="0">
                <a:solidFill>
                  <a:srgbClr val="FF0000"/>
                </a:solidFill>
              </a:rPr>
              <a:t>TODO: Survey of existing services (Google + Amazon)</a:t>
            </a:r>
          </a:p>
          <a:p>
            <a:pPr lvl="1"/>
            <a:r>
              <a:rPr lang="en-US" sz="1400" dirty="0">
                <a:solidFill>
                  <a:srgbClr val="FF0000"/>
                </a:solidFill>
              </a:rPr>
              <a:t>TODO: Insights on some services (e.g., google file system, big query, big table)</a:t>
            </a:r>
          </a:p>
          <a:p>
            <a:pPr lvl="2"/>
            <a:r>
              <a:rPr lang="en-US" sz="1200" dirty="0">
                <a:solidFill>
                  <a:srgbClr val="FF0000"/>
                </a:solidFill>
              </a:rPr>
              <a:t>Look for something non similar to what is in Module 1 (e.g., no HDFS vs GFS architecture if similar)</a:t>
            </a:r>
          </a:p>
          <a:p>
            <a:pPr lvl="1"/>
            <a:endParaRPr lang="en-US" sz="1400" dirty="0">
              <a:solidFill>
                <a:srgbClr val="FF0000"/>
              </a:solidFill>
            </a:endParaRPr>
          </a:p>
          <a:p>
            <a:pPr lvl="1"/>
            <a:endParaRPr lang="en-US" sz="1400" dirty="0">
              <a:solidFill>
                <a:srgbClr val="FF0000"/>
              </a:solidFill>
            </a:endParaRPr>
          </a:p>
          <a:p>
            <a:pPr marL="342900" indent="-342900">
              <a:buFont typeface="+mj-lt"/>
              <a:buAutoNum type="arabicPeriod"/>
            </a:pPr>
            <a:r>
              <a:rPr lang="en-US" sz="1600" dirty="0">
                <a:solidFill>
                  <a:srgbClr val="FF0000"/>
                </a:solidFill>
              </a:rPr>
              <a:t>Engineering</a:t>
            </a:r>
            <a:r>
              <a:rPr lang="en-US" sz="1600" dirty="0"/>
              <a:t> perspective: cloud eliminates repetitive IT tasks to focus on what is strategic</a:t>
            </a:r>
          </a:p>
          <a:p>
            <a:pPr lvl="1"/>
            <a:r>
              <a:rPr lang="en-US" sz="1400" dirty="0"/>
              <a:t>Which are the differences </a:t>
            </a:r>
            <a:r>
              <a:rPr lang="en-US" sz="1400" i="1" dirty="0">
                <a:solidFill>
                  <a:srgbClr val="FF0000"/>
                </a:solidFill>
              </a:rPr>
              <a:t>in setting up </a:t>
            </a:r>
            <a:r>
              <a:rPr lang="en-US" sz="1400" dirty="0" err="1"/>
              <a:t>wrt</a:t>
            </a:r>
            <a:r>
              <a:rPr lang="en-US" sz="1400" dirty="0"/>
              <a:t> on-premises?</a:t>
            </a:r>
          </a:p>
          <a:p>
            <a:pPr lvl="1"/>
            <a:r>
              <a:rPr lang="en-US" sz="1400" dirty="0"/>
              <a:t>Given a pipeline (e.g., watering case study)</a:t>
            </a:r>
          </a:p>
          <a:p>
            <a:pPr lvl="2"/>
            <a:r>
              <a:rPr lang="en-US" sz="1200" dirty="0"/>
              <a:t>Understand which services are needed</a:t>
            </a:r>
          </a:p>
          <a:p>
            <a:pPr lvl="3"/>
            <a:r>
              <a:rPr lang="en-US" sz="1000" dirty="0"/>
              <a:t>Ingestion</a:t>
            </a:r>
          </a:p>
          <a:p>
            <a:pPr lvl="3"/>
            <a:r>
              <a:rPr lang="en-US" sz="1000" dirty="0"/>
              <a:t>Storage</a:t>
            </a:r>
          </a:p>
          <a:p>
            <a:pPr lvl="3"/>
            <a:r>
              <a:rPr lang="en-US" sz="1000" dirty="0"/>
              <a:t>Computing</a:t>
            </a:r>
          </a:p>
          <a:p>
            <a:pPr lvl="3"/>
            <a:r>
              <a:rPr lang="en-US" sz="1000" dirty="0"/>
              <a:t>ML (?)</a:t>
            </a:r>
          </a:p>
          <a:p>
            <a:pPr lvl="2"/>
            <a:endParaRPr lang="en-US" sz="1200" dirty="0"/>
          </a:p>
          <a:p>
            <a:pPr lvl="2"/>
            <a:r>
              <a:rPr lang="en-US" sz="1200" dirty="0"/>
              <a:t>On prem</a:t>
            </a:r>
          </a:p>
          <a:p>
            <a:pPr lvl="3"/>
            <a:r>
              <a:rPr lang="en-US" sz="1000" dirty="0"/>
              <a:t>Configure them on bare </a:t>
            </a:r>
            <a:r>
              <a:rPr lang="en-US" sz="1000" dirty="0" err="1"/>
              <a:t>linux</a:t>
            </a:r>
            <a:r>
              <a:rPr lang="en-US" sz="1000" dirty="0"/>
              <a:t> with docker</a:t>
            </a:r>
          </a:p>
          <a:p>
            <a:pPr lvl="3"/>
            <a:r>
              <a:rPr lang="en-US" sz="1000" dirty="0"/>
              <a:t>Configure them with </a:t>
            </a:r>
            <a:r>
              <a:rPr lang="en-US" sz="1000" dirty="0" err="1"/>
              <a:t>cloudera</a:t>
            </a:r>
            <a:endParaRPr lang="en-US" sz="1000" dirty="0"/>
          </a:p>
          <a:p>
            <a:pPr lvl="2"/>
            <a:endParaRPr lang="en-US" sz="1200" dirty="0"/>
          </a:p>
          <a:p>
            <a:pPr lvl="2"/>
            <a:r>
              <a:rPr lang="en-US" sz="1200" dirty="0"/>
              <a:t>On cloud configuration</a:t>
            </a:r>
          </a:p>
          <a:p>
            <a:pPr lvl="2"/>
            <a:endParaRPr lang="en-US" sz="1200" dirty="0"/>
          </a:p>
        </p:txBody>
      </p:sp>
      <p:sp>
        <p:nvSpPr>
          <p:cNvPr id="5" name="Segnaposto numero diapositiva 4">
            <a:extLst>
              <a:ext uri="{FF2B5EF4-FFF2-40B4-BE49-F238E27FC236}">
                <a16:creationId xmlns:a16="http://schemas.microsoft.com/office/drawing/2014/main" id="{EA31AF17-D0AB-40B0-8CF7-822159D9A1A5}"/>
              </a:ext>
            </a:extLst>
          </p:cNvPr>
          <p:cNvSpPr>
            <a:spLocks noGrp="1"/>
          </p:cNvSpPr>
          <p:nvPr>
            <p:ph type="sldNum" sz="quarter" idx="12"/>
          </p:nvPr>
        </p:nvSpPr>
        <p:spPr/>
        <p:txBody>
          <a:bodyPr/>
          <a:lstStyle/>
          <a:p>
            <a:fld id="{F66540BB-AA57-4860-985D-555AFC019405}" type="slidenum">
              <a:rPr lang="en-US" smtClean="0"/>
              <a:t>5</a:t>
            </a:fld>
            <a:endParaRPr lang="en-US" dirty="0"/>
          </a:p>
        </p:txBody>
      </p:sp>
      <p:sp>
        <p:nvSpPr>
          <p:cNvPr id="4" name="Rettangolo 3">
            <a:extLst>
              <a:ext uri="{FF2B5EF4-FFF2-40B4-BE49-F238E27FC236}">
                <a16:creationId xmlns:a16="http://schemas.microsoft.com/office/drawing/2014/main" id="{F70CC71A-2DB2-4576-B5AE-5637B8E81DD0}"/>
              </a:ext>
            </a:extLst>
          </p:cNvPr>
          <p:cNvSpPr/>
          <p:nvPr/>
        </p:nvSpPr>
        <p:spPr>
          <a:xfrm>
            <a:off x="6305550" y="4171950"/>
            <a:ext cx="14605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Ingestion</a:t>
            </a:r>
            <a:r>
              <a:rPr lang="it-IT" dirty="0"/>
              <a:t> (stream)</a:t>
            </a:r>
            <a:endParaRPr lang="en-US" dirty="0"/>
          </a:p>
        </p:txBody>
      </p:sp>
      <p:sp>
        <p:nvSpPr>
          <p:cNvPr id="7" name="Rettangolo 6">
            <a:extLst>
              <a:ext uri="{FF2B5EF4-FFF2-40B4-BE49-F238E27FC236}">
                <a16:creationId xmlns:a16="http://schemas.microsoft.com/office/drawing/2014/main" id="{71AE1084-7831-4B42-BE70-1606D357296F}"/>
              </a:ext>
            </a:extLst>
          </p:cNvPr>
          <p:cNvSpPr/>
          <p:nvPr/>
        </p:nvSpPr>
        <p:spPr>
          <a:xfrm>
            <a:off x="7277100" y="5552515"/>
            <a:ext cx="14605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Storage</a:t>
            </a:r>
            <a:endParaRPr lang="en-US" dirty="0"/>
          </a:p>
        </p:txBody>
      </p:sp>
      <p:sp>
        <p:nvSpPr>
          <p:cNvPr id="8" name="Rettangolo 7">
            <a:extLst>
              <a:ext uri="{FF2B5EF4-FFF2-40B4-BE49-F238E27FC236}">
                <a16:creationId xmlns:a16="http://schemas.microsoft.com/office/drawing/2014/main" id="{D612AD7D-E987-425B-90E7-ED655DC6F6AF}"/>
              </a:ext>
            </a:extLst>
          </p:cNvPr>
          <p:cNvSpPr/>
          <p:nvPr/>
        </p:nvSpPr>
        <p:spPr>
          <a:xfrm>
            <a:off x="8737600" y="4171950"/>
            <a:ext cx="14605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Analysis</a:t>
            </a:r>
            <a:endParaRPr lang="en-US" dirty="0"/>
          </a:p>
        </p:txBody>
      </p:sp>
      <p:cxnSp>
        <p:nvCxnSpPr>
          <p:cNvPr id="10" name="Connettore 2 9">
            <a:extLst>
              <a:ext uri="{FF2B5EF4-FFF2-40B4-BE49-F238E27FC236}">
                <a16:creationId xmlns:a16="http://schemas.microsoft.com/office/drawing/2014/main" id="{E74BA93B-0506-41B8-85E9-4099CF7E4276}"/>
              </a:ext>
            </a:extLst>
          </p:cNvPr>
          <p:cNvCxnSpPr>
            <a:stCxn id="4" idx="2"/>
            <a:endCxn id="7" idx="0"/>
          </p:cNvCxnSpPr>
          <p:nvPr/>
        </p:nvCxnSpPr>
        <p:spPr>
          <a:xfrm>
            <a:off x="7035800" y="4724400"/>
            <a:ext cx="971550" cy="828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57899E5E-A6A4-4633-BF2B-4626F512DC6F}"/>
              </a:ext>
            </a:extLst>
          </p:cNvPr>
          <p:cNvCxnSpPr>
            <a:cxnSpLocks/>
            <a:stCxn id="7" idx="0"/>
            <a:endCxn id="8" idx="1"/>
          </p:cNvCxnSpPr>
          <p:nvPr/>
        </p:nvCxnSpPr>
        <p:spPr>
          <a:xfrm flipV="1">
            <a:off x="8007350" y="4448175"/>
            <a:ext cx="730250" cy="110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D7D83A56-5BAD-4F3A-AFFB-0124B0B286ED}"/>
              </a:ext>
            </a:extLst>
          </p:cNvPr>
          <p:cNvCxnSpPr>
            <a:cxnSpLocks/>
            <a:stCxn id="8" idx="2"/>
            <a:endCxn id="7" idx="3"/>
          </p:cNvCxnSpPr>
          <p:nvPr/>
        </p:nvCxnSpPr>
        <p:spPr>
          <a:xfrm flipH="1">
            <a:off x="8737600" y="4724400"/>
            <a:ext cx="730250" cy="110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ttangolo 19">
            <a:extLst>
              <a:ext uri="{FF2B5EF4-FFF2-40B4-BE49-F238E27FC236}">
                <a16:creationId xmlns:a16="http://schemas.microsoft.com/office/drawing/2014/main" id="{A2F460E6-26C3-444E-9FFC-CF72D720B3AD}"/>
              </a:ext>
            </a:extLst>
          </p:cNvPr>
          <p:cNvSpPr/>
          <p:nvPr/>
        </p:nvSpPr>
        <p:spPr>
          <a:xfrm>
            <a:off x="9791700" y="5554103"/>
            <a:ext cx="14605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Query</a:t>
            </a:r>
            <a:endParaRPr lang="en-US" dirty="0"/>
          </a:p>
        </p:txBody>
      </p:sp>
      <p:cxnSp>
        <p:nvCxnSpPr>
          <p:cNvPr id="21" name="Connettore 2 20">
            <a:extLst>
              <a:ext uri="{FF2B5EF4-FFF2-40B4-BE49-F238E27FC236}">
                <a16:creationId xmlns:a16="http://schemas.microsoft.com/office/drawing/2014/main" id="{2A4A7C13-3A2E-42D6-8646-22011889C480}"/>
              </a:ext>
            </a:extLst>
          </p:cNvPr>
          <p:cNvCxnSpPr>
            <a:cxnSpLocks/>
            <a:stCxn id="7" idx="3"/>
            <a:endCxn id="20" idx="1"/>
          </p:cNvCxnSpPr>
          <p:nvPr/>
        </p:nvCxnSpPr>
        <p:spPr>
          <a:xfrm>
            <a:off x="8737600" y="5828740"/>
            <a:ext cx="1054100" cy="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643E7146-F474-4495-BF60-2559B6A5C41D}"/>
              </a:ext>
            </a:extLst>
          </p:cNvPr>
          <p:cNvSpPr txBox="1"/>
          <p:nvPr/>
        </p:nvSpPr>
        <p:spPr>
          <a:xfrm>
            <a:off x="6839512" y="4963636"/>
            <a:ext cx="442750" cy="369332"/>
          </a:xfrm>
          <a:prstGeom prst="rect">
            <a:avLst/>
          </a:prstGeom>
          <a:noFill/>
        </p:spPr>
        <p:txBody>
          <a:bodyPr wrap="none" rtlCol="0">
            <a:spAutoFit/>
          </a:bodyPr>
          <a:lstStyle/>
          <a:p>
            <a:r>
              <a:rPr lang="it-IT" dirty="0"/>
              <a:t>(1)</a:t>
            </a:r>
            <a:endParaRPr lang="en-US" dirty="0"/>
          </a:p>
        </p:txBody>
      </p:sp>
      <p:sp>
        <p:nvSpPr>
          <p:cNvPr id="26" name="CasellaDiTesto 25">
            <a:extLst>
              <a:ext uri="{FF2B5EF4-FFF2-40B4-BE49-F238E27FC236}">
                <a16:creationId xmlns:a16="http://schemas.microsoft.com/office/drawing/2014/main" id="{8B15E2A9-C1CA-4310-BBE7-F6CFA9D47967}"/>
              </a:ext>
            </a:extLst>
          </p:cNvPr>
          <p:cNvSpPr txBox="1"/>
          <p:nvPr/>
        </p:nvSpPr>
        <p:spPr>
          <a:xfrm>
            <a:off x="7914400" y="4818058"/>
            <a:ext cx="442750" cy="369332"/>
          </a:xfrm>
          <a:prstGeom prst="rect">
            <a:avLst/>
          </a:prstGeom>
          <a:noFill/>
        </p:spPr>
        <p:txBody>
          <a:bodyPr wrap="none" rtlCol="0">
            <a:spAutoFit/>
          </a:bodyPr>
          <a:lstStyle/>
          <a:p>
            <a:r>
              <a:rPr lang="it-IT" dirty="0"/>
              <a:t>(2)</a:t>
            </a:r>
            <a:endParaRPr lang="en-US" dirty="0"/>
          </a:p>
        </p:txBody>
      </p:sp>
      <p:sp>
        <p:nvSpPr>
          <p:cNvPr id="27" name="CasellaDiTesto 26">
            <a:extLst>
              <a:ext uri="{FF2B5EF4-FFF2-40B4-BE49-F238E27FC236}">
                <a16:creationId xmlns:a16="http://schemas.microsoft.com/office/drawing/2014/main" id="{1C7000C2-7F55-423B-8030-B39E6C3CAC24}"/>
              </a:ext>
            </a:extLst>
          </p:cNvPr>
          <p:cNvSpPr txBox="1"/>
          <p:nvPr/>
        </p:nvSpPr>
        <p:spPr>
          <a:xfrm>
            <a:off x="8791025" y="5011731"/>
            <a:ext cx="442750" cy="369332"/>
          </a:xfrm>
          <a:prstGeom prst="rect">
            <a:avLst/>
          </a:prstGeom>
          <a:noFill/>
        </p:spPr>
        <p:txBody>
          <a:bodyPr wrap="none" rtlCol="0">
            <a:spAutoFit/>
          </a:bodyPr>
          <a:lstStyle/>
          <a:p>
            <a:r>
              <a:rPr lang="it-IT" dirty="0"/>
              <a:t>(3)</a:t>
            </a:r>
            <a:endParaRPr lang="en-US" dirty="0"/>
          </a:p>
        </p:txBody>
      </p:sp>
      <p:sp>
        <p:nvSpPr>
          <p:cNvPr id="28" name="CasellaDiTesto 27">
            <a:extLst>
              <a:ext uri="{FF2B5EF4-FFF2-40B4-BE49-F238E27FC236}">
                <a16:creationId xmlns:a16="http://schemas.microsoft.com/office/drawing/2014/main" id="{0C30AE80-12C1-434E-9B11-CEE858950669}"/>
              </a:ext>
            </a:extLst>
          </p:cNvPr>
          <p:cNvSpPr txBox="1"/>
          <p:nvPr/>
        </p:nvSpPr>
        <p:spPr>
          <a:xfrm>
            <a:off x="9081969" y="5826637"/>
            <a:ext cx="442750" cy="369332"/>
          </a:xfrm>
          <a:prstGeom prst="rect">
            <a:avLst/>
          </a:prstGeom>
          <a:noFill/>
        </p:spPr>
        <p:txBody>
          <a:bodyPr wrap="none" rtlCol="0">
            <a:spAutoFit/>
          </a:bodyPr>
          <a:lstStyle/>
          <a:p>
            <a:r>
              <a:rPr lang="it-IT" dirty="0"/>
              <a:t>(4)</a:t>
            </a:r>
            <a:endParaRPr lang="en-US" dirty="0"/>
          </a:p>
        </p:txBody>
      </p:sp>
      <p:sp>
        <p:nvSpPr>
          <p:cNvPr id="29" name="Nuvola 28">
            <a:extLst>
              <a:ext uri="{FF2B5EF4-FFF2-40B4-BE49-F238E27FC236}">
                <a16:creationId xmlns:a16="http://schemas.microsoft.com/office/drawing/2014/main" id="{FAFF55E7-88E5-4C71-8F26-6C05F7F9CCBF}"/>
              </a:ext>
            </a:extLst>
          </p:cNvPr>
          <p:cNvSpPr/>
          <p:nvPr/>
        </p:nvSpPr>
        <p:spPr>
          <a:xfrm>
            <a:off x="4816487" y="4101306"/>
            <a:ext cx="1051475" cy="69373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WEB API</a:t>
            </a:r>
            <a:endParaRPr lang="en-US" dirty="0"/>
          </a:p>
        </p:txBody>
      </p:sp>
      <p:cxnSp>
        <p:nvCxnSpPr>
          <p:cNvPr id="30" name="Connettore 2 29">
            <a:extLst>
              <a:ext uri="{FF2B5EF4-FFF2-40B4-BE49-F238E27FC236}">
                <a16:creationId xmlns:a16="http://schemas.microsoft.com/office/drawing/2014/main" id="{6E9DA6FB-8E5C-4C8F-8F15-D74E34DB2E32}"/>
              </a:ext>
            </a:extLst>
          </p:cNvPr>
          <p:cNvCxnSpPr>
            <a:cxnSpLocks/>
            <a:stCxn id="29" idx="0"/>
            <a:endCxn id="4" idx="1"/>
          </p:cNvCxnSpPr>
          <p:nvPr/>
        </p:nvCxnSpPr>
        <p:spPr>
          <a:xfrm>
            <a:off x="5867086" y="4448175"/>
            <a:ext cx="43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280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Analysis: Stream </a:t>
            </a:r>
            <a:r>
              <a:rPr lang="en-US" dirty="0"/>
              <a:t>Parallel Computing</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Amazon Kinesis</a:t>
            </a:r>
          </a:p>
          <a:p>
            <a:pPr lvl="1"/>
            <a:r>
              <a:rPr lang="en-US" dirty="0"/>
              <a:t>Kinesis Streams provides ordered, </a:t>
            </a:r>
            <a:r>
              <a:rPr lang="en-US" dirty="0" err="1"/>
              <a:t>replayable</a:t>
            </a:r>
            <a:r>
              <a:rPr lang="en-US" dirty="0"/>
              <a:t> real-time streaming data</a:t>
            </a:r>
          </a:p>
          <a:p>
            <a:pPr lvl="2"/>
            <a:r>
              <a:rPr lang="en-US" dirty="0"/>
              <a:t>Each Kinesis stream is composed of one or more shards (e.g., a rope composed of many strands/shards)</a:t>
            </a:r>
          </a:p>
          <a:p>
            <a:pPr lvl="2"/>
            <a:r>
              <a:rPr lang="en-US" dirty="0"/>
              <a:t>Data moving through stream are spread across the individual shards that make up the stream</a:t>
            </a:r>
          </a:p>
          <a:p>
            <a:pPr lvl="2"/>
            <a:r>
              <a:rPr lang="en-US" dirty="0"/>
              <a:t>Data producers write to the shards and consumers read from the shards</a:t>
            </a:r>
          </a:p>
          <a:p>
            <a:pPr lvl="2"/>
            <a:r>
              <a:rPr lang="en-US" dirty="0"/>
              <a:t>Each shard can support writes from producers at up to 1,000 records per second, up to a maximum data write total of 1 MB per second. However, no individual record can be bigger than 1 MB. On the other hand, reads by data consumers can be at most five transactions per second, with a total throughput of 2 MB/sec. While these bounds may seem rather limiting, you can have streams with thousands of shards. </a:t>
            </a:r>
          </a:p>
          <a:p>
            <a:pPr lvl="2"/>
            <a:r>
              <a:rPr lang="en-US" dirty="0"/>
              <a:t>Biggest limitation may be the 1 MB limit on the size of each event, which means that big events must split up and spread over multiple shards</a:t>
            </a:r>
          </a:p>
          <a:p>
            <a:pPr lvl="1"/>
            <a:r>
              <a:rPr lang="en-US" dirty="0"/>
              <a:t>Kinesis Firehose, designed for extreme scale, can load data directly into S3 or other Amazon services</a:t>
            </a:r>
          </a:p>
          <a:p>
            <a:pPr lvl="2"/>
            <a:r>
              <a:rPr lang="en-US" dirty="0"/>
              <a:t>Kinesis Firehose is designed to handle large streams of data that are automatically delivered to S3 or Amazon Redshift. Firehose is batch oriented: it buffers incoming data into buffers of up to 128 MB and dumps the buffer to your S3 blobs at specific intervals that you select, from every minute to every 15 minutes. You can also specify that the data be compressed and/or encrypted. Consequently Firehose is not designed for real-time analysis but for near-real-time large-scale analysis.</a:t>
            </a:r>
          </a:p>
          <a:p>
            <a:pPr lvl="1"/>
            <a:r>
              <a:rPr lang="en-US" dirty="0"/>
              <a:t>Kinesis Analytics provides SQL-based tools for real-time analysis from Kinesis Streams or Firehose</a:t>
            </a:r>
          </a:p>
          <a:p>
            <a:pPr lvl="1"/>
            <a:r>
              <a:rPr lang="en-US" dirty="0"/>
              <a:t>Kinesis with Spark </a:t>
            </a:r>
          </a:p>
          <a:p>
            <a:pPr lvl="2"/>
            <a:r>
              <a:rPr lang="en-US" dirty="0"/>
              <a:t>Spark has a streaming subsystem called Spark Streaming. The key concept is that of a D-stream, which takes windows of streamed data and blocks them into Spark RDDs for analysis</a:t>
            </a:r>
          </a:p>
          <a:p>
            <a:pPr lvl="2"/>
            <a:r>
              <a:rPr lang="en-US" dirty="0"/>
              <a:t>We create a pseudo D-Stream by pulling blocks of events from Kinesis and converting each block into a Spark RDD</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50</a:t>
            </a:fld>
            <a:endParaRPr lang="en-US"/>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736452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Analysis: Stream </a:t>
            </a:r>
            <a:r>
              <a:rPr lang="en-US" dirty="0"/>
              <a:t>Parallel Computing</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Apache Beam (open source release of the Google Cloud Dataflow system)</a:t>
            </a:r>
          </a:p>
          <a:p>
            <a:pPr lvl="1"/>
            <a:r>
              <a:rPr lang="en-US" dirty="0"/>
              <a:t>Beam treats the batch and streaming cases uniformly</a:t>
            </a:r>
          </a:p>
          <a:p>
            <a:pPr lvl="1"/>
            <a:r>
              <a:rPr lang="en-US" dirty="0"/>
              <a:t>Concepts </a:t>
            </a:r>
          </a:p>
          <a:p>
            <a:pPr lvl="2"/>
            <a:r>
              <a:rPr lang="en-US" dirty="0"/>
              <a:t>Pipelines encapsulate computation</a:t>
            </a:r>
          </a:p>
          <a:p>
            <a:pPr lvl="2"/>
            <a:r>
              <a:rPr lang="en-US" dirty="0" err="1"/>
              <a:t>PCollections</a:t>
            </a:r>
            <a:r>
              <a:rPr lang="en-US" dirty="0"/>
              <a:t> represent data as they move through a pipeline</a:t>
            </a:r>
          </a:p>
          <a:p>
            <a:pPr lvl="3"/>
            <a:r>
              <a:rPr lang="en-US" dirty="0"/>
              <a:t>A </a:t>
            </a:r>
            <a:r>
              <a:rPr lang="en-US" dirty="0" err="1"/>
              <a:t>PCollection</a:t>
            </a:r>
            <a:r>
              <a:rPr lang="en-US" dirty="0"/>
              <a:t> can comprise either a large but fixed-size set of elements or a potentially unbounded stream. The elements in any </a:t>
            </a:r>
            <a:r>
              <a:rPr lang="en-US" dirty="0" err="1"/>
              <a:t>PCollection</a:t>
            </a:r>
            <a:r>
              <a:rPr lang="en-US" dirty="0"/>
              <a:t> are all of the same type, but that type may be any serializable Java type. The creator of a </a:t>
            </a:r>
            <a:r>
              <a:rPr lang="en-US" dirty="0" err="1"/>
              <a:t>PCollection</a:t>
            </a:r>
            <a:r>
              <a:rPr lang="en-US" dirty="0"/>
              <a:t> often appends a timestamp to each element at creation time, particularly when dealing with unbounded collections. One important type of </a:t>
            </a:r>
            <a:r>
              <a:rPr lang="en-US" dirty="0" err="1"/>
              <a:t>PCollection</a:t>
            </a:r>
            <a:r>
              <a:rPr lang="en-US" dirty="0"/>
              <a:t> that is often used is the key-value </a:t>
            </a:r>
            <a:r>
              <a:rPr lang="en-US" dirty="0" err="1"/>
              <a:t>PCollection</a:t>
            </a:r>
            <a:r>
              <a:rPr lang="en-US" dirty="0"/>
              <a:t>, KV&lt;K, V&gt;, where K and V are the key and value types, respectively. Note that </a:t>
            </a:r>
            <a:r>
              <a:rPr lang="en-US" dirty="0" err="1"/>
              <a:t>PCollections</a:t>
            </a:r>
            <a:r>
              <a:rPr lang="en-US" dirty="0"/>
              <a:t> are immutable: you cannot change them, but you can apply transforms to translate them into new </a:t>
            </a:r>
            <a:r>
              <a:rPr lang="en-US" dirty="0" err="1"/>
              <a:t>PCollections</a:t>
            </a:r>
            <a:r>
              <a:rPr lang="en-US" dirty="0"/>
              <a:t>.</a:t>
            </a:r>
          </a:p>
          <a:p>
            <a:pPr lvl="3"/>
            <a:endParaRPr lang="en-US" dirty="0"/>
          </a:p>
          <a:p>
            <a:pPr lvl="2"/>
            <a:r>
              <a:rPr lang="en-US" dirty="0"/>
              <a:t>Computational transformations that operate on </a:t>
            </a:r>
            <a:r>
              <a:rPr lang="en-US" dirty="0" err="1"/>
              <a:t>PCollections</a:t>
            </a:r>
            <a:r>
              <a:rPr lang="en-US" dirty="0"/>
              <a:t> and produce </a:t>
            </a:r>
            <a:r>
              <a:rPr lang="en-US" dirty="0" err="1"/>
              <a:t>Pcollections</a:t>
            </a:r>
            <a:endParaRPr lang="en-US" dirty="0"/>
          </a:p>
          <a:p>
            <a:pPr lvl="2"/>
            <a:r>
              <a:rPr lang="en-US" dirty="0"/>
              <a:t>Sources and Sinks from which data are read and to which data are written</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51</a:t>
            </a:fld>
            <a:endParaRPr lang="en-US"/>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883773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Analysis: Machine Learning</a:t>
            </a:r>
            <a:endParaRPr lang="en-US" dirty="0"/>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Machine learning has become central to applications of cloud computing</a:t>
            </a:r>
          </a:p>
          <a:p>
            <a:pPr lvl="1"/>
            <a:r>
              <a:rPr lang="en-US" dirty="0"/>
              <a:t>Speech recognition [144], real-time automatic language translation [95], computer vision [74]</a:t>
            </a:r>
          </a:p>
          <a:p>
            <a:pPr lvl="1"/>
            <a:r>
              <a:rPr lang="en-US" dirty="0"/>
              <a:t>Reinforcement learning that allow machines to master some human games, such as Go [234]. </a:t>
            </a:r>
          </a:p>
          <a:p>
            <a:pPr lvl="1"/>
            <a:r>
              <a:rPr lang="en-US" dirty="0"/>
              <a:t>Breakthroughs </a:t>
            </a:r>
          </a:p>
          <a:p>
            <a:pPr lvl="2"/>
            <a:r>
              <a:rPr lang="en-US" dirty="0"/>
              <a:t>Availability of big data</a:t>
            </a:r>
          </a:p>
          <a:p>
            <a:pPr lvl="2"/>
            <a:r>
              <a:rPr lang="en-US" dirty="0"/>
              <a:t>Algorithmic advances</a:t>
            </a:r>
          </a:p>
          <a:p>
            <a:pPr lvl="2"/>
            <a:r>
              <a:rPr lang="en-US" dirty="0"/>
              <a:t>Computational power</a:t>
            </a:r>
          </a:p>
          <a:p>
            <a:pPr marL="0" indent="0">
              <a:buNone/>
            </a:pPr>
            <a:endParaRPr lang="en-US" dirty="0"/>
          </a:p>
          <a:p>
            <a:pPr marL="0" indent="0">
              <a:buNone/>
            </a:pPr>
            <a:r>
              <a:rPr lang="en-US" dirty="0"/>
              <a:t>Spark </a:t>
            </a:r>
            <a:r>
              <a:rPr lang="en-US" dirty="0" err="1"/>
              <a:t>MLlib</a:t>
            </a:r>
            <a:endParaRPr lang="en-US" dirty="0"/>
          </a:p>
          <a:p>
            <a:pPr lvl="1"/>
            <a:r>
              <a:rPr lang="en-US" dirty="0"/>
              <a:t>Set of high-level APIs for creating ML pipelines</a:t>
            </a:r>
          </a:p>
          <a:p>
            <a:pPr lvl="1"/>
            <a:r>
              <a:rPr lang="en-US" dirty="0" err="1"/>
              <a:t>DataFrames</a:t>
            </a:r>
            <a:r>
              <a:rPr lang="en-US" dirty="0"/>
              <a:t> are containers created from Spark RDDs to hold vectors and other structured types in a manner that permits efficient execution [45] (similar to Pandas </a:t>
            </a:r>
            <a:r>
              <a:rPr lang="en-US" dirty="0" err="1"/>
              <a:t>DataFrames</a:t>
            </a:r>
            <a:r>
              <a:rPr lang="en-US" dirty="0"/>
              <a:t>)</a:t>
            </a:r>
          </a:p>
          <a:p>
            <a:pPr lvl="1"/>
            <a:r>
              <a:rPr lang="en-US" dirty="0"/>
              <a:t>Transformers are operators that convert one </a:t>
            </a:r>
            <a:r>
              <a:rPr lang="en-US" dirty="0" err="1"/>
              <a:t>DataFrame</a:t>
            </a:r>
            <a:r>
              <a:rPr lang="en-US" dirty="0"/>
              <a:t> to another. Since they are nodes on the execution graph, they are not evaluated until the entire graph is executed. Estimators encapsulate ML and other algorithms. As we describe in the following, you can use the fit(...) method to pass a </a:t>
            </a:r>
            <a:r>
              <a:rPr lang="en-US" dirty="0" err="1"/>
              <a:t>DataFrame</a:t>
            </a:r>
            <a:r>
              <a:rPr lang="en-US" dirty="0"/>
              <a:t> and parameters to a learning algorithm to create a model. The model is now represented as a Transformer. Many transformers exist, for example to turn text documents into vectors of real numbers, convert columns of a </a:t>
            </a:r>
            <a:r>
              <a:rPr lang="en-US" dirty="0" err="1"/>
              <a:t>DataFrame</a:t>
            </a:r>
            <a:r>
              <a:rPr lang="en-US" dirty="0"/>
              <a:t> from one form to another, or split </a:t>
            </a:r>
            <a:r>
              <a:rPr lang="en-US" dirty="0" err="1"/>
              <a:t>DataFrames</a:t>
            </a:r>
            <a:r>
              <a:rPr lang="en-US" dirty="0"/>
              <a:t> into subsets. There are also various kinds of estimators, ranging from those that transform vectors by projecting them onto principal component vectors, to </a:t>
            </a:r>
            <a:r>
              <a:rPr lang="en-US" dirty="0" err="1"/>
              <a:t>ngram</a:t>
            </a:r>
            <a:r>
              <a:rPr lang="en-US" dirty="0"/>
              <a:t> generators that take text documents and return strings of n consecutive words. Classification models include logistic regression, decision tree classifiers, random forests, and naive Bayes. The family of clustering methods includes k-means and latent Dirichlet allocation (LDA). The </a:t>
            </a:r>
            <a:r>
              <a:rPr lang="en-US" dirty="0" err="1"/>
              <a:t>MLlib</a:t>
            </a:r>
            <a:r>
              <a:rPr lang="en-US" dirty="0"/>
              <a:t> online documentation provides much useful material on these and related topics [29] .</a:t>
            </a:r>
          </a:p>
          <a:p>
            <a:pPr lvl="1"/>
            <a:r>
              <a:rPr lang="en-US" dirty="0"/>
              <a:t>A Pipeline (usually linear, but can be a directed acyclic graph) links Transformers and Estimators to specify an ML workflow. Pipelines inherit the fit(...) method from the contained estimator. Once the estimator is trained, the pipeline is a model and has a transform(...) method that can be used to push new cases through the pipeline to make predictions. </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52</a:t>
            </a:fld>
            <a:endParaRPr lang="en-US"/>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2461495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Immagine 10" descr="Immagine che contiene fotocamera&#10;&#10;Descrizione generata automaticamente">
            <a:extLst>
              <a:ext uri="{FF2B5EF4-FFF2-40B4-BE49-F238E27FC236}">
                <a16:creationId xmlns:a16="http://schemas.microsoft.com/office/drawing/2014/main" id="{27FD42F4-7BEA-434B-85D0-9471F9476401}"/>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790" r="9290"/>
          <a:stretch/>
        </p:blipFill>
        <p:spPr>
          <a:xfrm>
            <a:off x="-4243" y="10"/>
            <a:ext cx="12196243" cy="6857990"/>
          </a:xfrm>
          <a:prstGeom prst="rect">
            <a:avLst/>
          </a:prstGeom>
        </p:spPr>
      </p:pic>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a:xfrm>
            <a:off x="643467" y="321734"/>
            <a:ext cx="10905066" cy="1135737"/>
          </a:xfrm>
        </p:spPr>
        <p:txBody>
          <a:bodyPr>
            <a:normAutofit/>
          </a:bodyPr>
          <a:lstStyle/>
          <a:p>
            <a:r>
              <a:rPr lang="it-IT" sz="3600" dirty="0"/>
              <a:t>Analysis: Machine Learning</a:t>
            </a:r>
            <a:endParaRPr lang="en-US" sz="3600" dirty="0"/>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a:xfrm>
            <a:off x="630767" y="1611531"/>
            <a:ext cx="10917766" cy="4393982"/>
          </a:xfrm>
        </p:spPr>
        <p:txBody>
          <a:bodyPr>
            <a:noAutofit/>
          </a:bodyPr>
          <a:lstStyle/>
          <a:p>
            <a:pPr marL="0" indent="0">
              <a:buNone/>
            </a:pPr>
            <a:r>
              <a:rPr lang="en-US" b="1" dirty="0"/>
              <a:t>Amazon Lex</a:t>
            </a:r>
            <a:r>
              <a:rPr lang="en-US" dirty="0"/>
              <a:t> incorporates voice input into applications, extension Amazon’s Echo</a:t>
            </a:r>
          </a:p>
          <a:p>
            <a:pPr lvl="1"/>
            <a:r>
              <a:rPr lang="en-US" dirty="0"/>
              <a:t>Lex as a service, allow voice commands to Echo to launch lambda function</a:t>
            </a:r>
          </a:p>
          <a:p>
            <a:pPr lvl="1"/>
            <a:r>
              <a:rPr lang="en-US" dirty="0"/>
              <a:t>NASA has built a replica of the NASA Mars rover that can be controlled by voice commands [189]. </a:t>
            </a:r>
          </a:p>
          <a:p>
            <a:pPr marL="0" indent="0">
              <a:buNone/>
            </a:pPr>
            <a:r>
              <a:rPr lang="en-US" b="1" dirty="0"/>
              <a:t>Amazon Polly </a:t>
            </a:r>
            <a:r>
              <a:rPr lang="en-US" dirty="0"/>
              <a:t>turns text into speech</a:t>
            </a:r>
          </a:p>
          <a:p>
            <a:pPr lvl="1"/>
            <a:r>
              <a:rPr lang="en-US" dirty="0"/>
              <a:t>27 languages with a variety of voices, control pronunciation and other aspects of intonation</a:t>
            </a:r>
          </a:p>
          <a:p>
            <a:pPr lvl="1"/>
            <a:r>
              <a:rPr lang="en-US" dirty="0"/>
              <a:t>Together with Lex, makes a first step toward conversational computing (no real-time)</a:t>
            </a:r>
          </a:p>
          <a:p>
            <a:pPr lvl="1"/>
            <a:endParaRPr lang="en-US" dirty="0"/>
          </a:p>
          <a:p>
            <a:pPr marL="0" indent="0">
              <a:buNone/>
            </a:pPr>
            <a:r>
              <a:rPr lang="en-US" b="1" dirty="0"/>
              <a:t>Amazon </a:t>
            </a:r>
            <a:r>
              <a:rPr lang="en-US" b="1" dirty="0" err="1"/>
              <a:t>Rekognition</a:t>
            </a:r>
            <a:r>
              <a:rPr lang="en-US" b="1" dirty="0"/>
              <a:t> </a:t>
            </a:r>
            <a:r>
              <a:rPr lang="en-US" dirty="0"/>
              <a:t>cutting edge of deep learning applications</a:t>
            </a:r>
          </a:p>
          <a:p>
            <a:pPr lvl="1"/>
            <a:r>
              <a:rPr lang="en-US" dirty="0"/>
              <a:t>Trained with many thousands of captioned images</a:t>
            </a:r>
          </a:p>
          <a:p>
            <a:pPr lvl="1"/>
            <a:r>
              <a:rPr lang="en-US" dirty="0"/>
              <a:t>Considers million images containing a cat, each with an associated caption that mentions “cat”</a:t>
            </a:r>
          </a:p>
          <a:p>
            <a:pPr marL="0" indent="0">
              <a:buNone/>
            </a:pPr>
            <a:endParaRPr lang="en-US" b="1" dirty="0"/>
          </a:p>
          <a:p>
            <a:pPr marL="0" indent="0">
              <a:buNone/>
            </a:pPr>
            <a:r>
              <a:rPr lang="en-US" b="1" dirty="0"/>
              <a:t>Amazon Machine Learning  </a:t>
            </a:r>
            <a:r>
              <a:rPr lang="en-US" dirty="0"/>
              <a:t>creates predictive models based on training data</a:t>
            </a:r>
          </a:p>
          <a:p>
            <a:pPr lvl="1"/>
            <a:r>
              <a:rPr lang="en-US" dirty="0"/>
              <a:t>ML dashboard presents list of experiments, models, and data sources from previous ML work </a:t>
            </a:r>
          </a:p>
          <a:p>
            <a:pPr lvl="1"/>
            <a:r>
              <a:rPr lang="en-US" dirty="0"/>
              <a:t>From dashboard, define data sources and ML models, create evaluations, and run batch predictions</a:t>
            </a:r>
          </a:p>
        </p:txBody>
      </p:sp>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a:xfrm>
            <a:off x="8805333" y="6356350"/>
            <a:ext cx="2743200" cy="365125"/>
          </a:xfrm>
        </p:spPr>
        <p:txBody>
          <a:bodyPr>
            <a:normAutofit/>
          </a:bodyPr>
          <a:lstStyle/>
          <a:p>
            <a:pPr>
              <a:spcAft>
                <a:spcPts val="600"/>
              </a:spcAft>
            </a:pPr>
            <a:fld id="{F66540BB-AA57-4860-985D-555AFC019405}" type="slidenum">
              <a:rPr lang="en-US">
                <a:solidFill>
                  <a:srgbClr val="FFFFFF"/>
                </a:solidFill>
              </a:rPr>
              <a:pPr>
                <a:spcAft>
                  <a:spcPts val="600"/>
                </a:spcAft>
              </a:pPr>
              <a:t>53</a:t>
            </a:fld>
            <a:endParaRPr lang="en-US">
              <a:solidFill>
                <a:srgbClr val="FFFFFF"/>
              </a:solidFill>
            </a:endParaRPr>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425349487"/>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it-IT" dirty="0"/>
              <a:t>Analysis: Machine Learning</a:t>
            </a:r>
            <a:endParaRPr lang="en-US" dirty="0"/>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dirty="0"/>
              <a:t>Google’s TensorFlow deep learning toolkit.</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54</a:t>
            </a:fld>
            <a:endParaRPr lang="en-US"/>
          </a:p>
        </p:txBody>
      </p:sp>
      <p:pic>
        <p:nvPicPr>
          <p:cNvPr id="7" name="Elemento grafico 6" descr="Ricerca">
            <a:extLst>
              <a:ext uri="{FF2B5EF4-FFF2-40B4-BE49-F238E27FC236}">
                <a16:creationId xmlns:a16="http://schemas.microsoft.com/office/drawing/2014/main" id="{EEBFDA02-9EFC-4CDC-A85F-F5451E024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975682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047C-B43C-45F6-BB94-62D2C7167B96}"/>
              </a:ext>
            </a:extLst>
          </p:cNvPr>
          <p:cNvSpPr>
            <a:spLocks noGrp="1"/>
          </p:cNvSpPr>
          <p:nvPr>
            <p:ph type="title"/>
          </p:nvPr>
        </p:nvSpPr>
        <p:spPr/>
        <p:txBody>
          <a:bodyPr/>
          <a:lstStyle/>
          <a:p>
            <a:r>
              <a:rPr lang="it-IT" dirty="0" err="1"/>
              <a:t>Serverless</a:t>
            </a:r>
            <a:r>
              <a:rPr lang="it-IT" dirty="0"/>
              <a:t> computing </a:t>
            </a:r>
          </a:p>
        </p:txBody>
      </p:sp>
      <p:sp>
        <p:nvSpPr>
          <p:cNvPr id="3" name="Content Placeholder 2">
            <a:extLst>
              <a:ext uri="{FF2B5EF4-FFF2-40B4-BE49-F238E27FC236}">
                <a16:creationId xmlns:a16="http://schemas.microsoft.com/office/drawing/2014/main" id="{235258EE-058B-4A52-A511-02412059F963}"/>
              </a:ext>
            </a:extLst>
          </p:cNvPr>
          <p:cNvSpPr>
            <a:spLocks noGrp="1"/>
          </p:cNvSpPr>
          <p:nvPr>
            <p:ph idx="1"/>
          </p:nvPr>
        </p:nvSpPr>
        <p:spPr/>
        <p:txBody>
          <a:bodyPr>
            <a:noAutofit/>
          </a:bodyPr>
          <a:lstStyle/>
          <a:p>
            <a:pPr marL="0" indent="0">
              <a:buNone/>
            </a:pPr>
            <a:r>
              <a:rPr lang="en-US" dirty="0">
                <a:solidFill>
                  <a:srgbClr val="232F3E"/>
                </a:solidFill>
                <a:effectLst/>
              </a:rPr>
              <a:t>Build and run applications without thinking about servers</a:t>
            </a:r>
          </a:p>
          <a:p>
            <a:pPr lvl="1"/>
            <a:r>
              <a:rPr lang="en-US" dirty="0">
                <a:solidFill>
                  <a:srgbClr val="232F3E"/>
                </a:solidFill>
                <a:effectLst/>
              </a:rPr>
              <a:t>Application still runs on servers, but all the server management is done by cloud provider</a:t>
            </a:r>
          </a:p>
          <a:p>
            <a:r>
              <a:rPr lang="en-US" b="1" dirty="0"/>
              <a:t>Serverless computing</a:t>
            </a:r>
            <a:r>
              <a:rPr lang="en-US" dirty="0"/>
              <a:t> is a </a:t>
            </a:r>
            <a:r>
              <a:rPr lang="en-US" dirty="0">
                <a:hlinkClick r:id="rId2" tooltip="Cloud computing"/>
              </a:rPr>
              <a:t>cloud computing</a:t>
            </a:r>
            <a:r>
              <a:rPr lang="en-US" dirty="0"/>
              <a:t> </a:t>
            </a:r>
            <a:r>
              <a:rPr lang="en-US" dirty="0">
                <a:hlinkClick r:id="rId3" tooltip="Execution model"/>
              </a:rPr>
              <a:t>execution model</a:t>
            </a:r>
            <a:r>
              <a:rPr lang="en-US" dirty="0"/>
              <a:t> in which the cloud provider runs the </a:t>
            </a:r>
            <a:r>
              <a:rPr lang="en-US" dirty="0">
                <a:hlinkClick r:id="rId4" tooltip="Server (computing)"/>
              </a:rPr>
              <a:t>server</a:t>
            </a:r>
            <a:r>
              <a:rPr lang="en-US" dirty="0"/>
              <a:t>, and dynamically manages the allocation of machine resources. Pricing is based on the actual amount of resources consumed by an application, rather than on pre-purchased units of capacity.</a:t>
            </a:r>
            <a:r>
              <a:rPr lang="en-US" baseline="30000" dirty="0">
                <a:hlinkClick r:id="rId5"/>
              </a:rPr>
              <a:t>[1]</a:t>
            </a:r>
            <a:r>
              <a:rPr lang="en-US" dirty="0"/>
              <a:t> It can be a form of </a:t>
            </a:r>
            <a:r>
              <a:rPr lang="en-US" dirty="0">
                <a:hlinkClick r:id="rId6" tooltip="Utility computing"/>
              </a:rPr>
              <a:t>utility computing</a:t>
            </a:r>
            <a:r>
              <a:rPr lang="en-US" dirty="0"/>
              <a:t>. </a:t>
            </a:r>
          </a:p>
          <a:p>
            <a:r>
              <a:rPr lang="en-US" dirty="0"/>
              <a:t>Serverless computing can simplify the process of </a:t>
            </a:r>
            <a:r>
              <a:rPr lang="en-US" dirty="0">
                <a:hlinkClick r:id="rId7" tooltip="Software deployment"/>
              </a:rPr>
              <a:t>deploying code</a:t>
            </a:r>
            <a:r>
              <a:rPr lang="en-US" dirty="0"/>
              <a:t> into production. </a:t>
            </a:r>
          </a:p>
          <a:p>
            <a:pPr marL="0" indent="0">
              <a:buNone/>
            </a:pPr>
            <a:r>
              <a:rPr lang="en-US" dirty="0">
                <a:hlinkClick r:id="rId8"/>
              </a:rPr>
              <a:t>AWS Lambda</a:t>
            </a:r>
            <a:r>
              <a:rPr lang="en-US" dirty="0"/>
              <a:t>, introduced by Amazon in 2014</a:t>
            </a:r>
          </a:p>
          <a:p>
            <a:pPr marL="0" indent="0">
              <a:buNone/>
            </a:pPr>
            <a:r>
              <a:rPr lang="en-US" dirty="0">
                <a:hlinkClick r:id="rId9" tooltip="Google Cloud Functions"/>
              </a:rPr>
              <a:t>Google Cloud Functions</a:t>
            </a:r>
            <a:r>
              <a:rPr lang="en-US" dirty="0"/>
              <a:t> since 2016</a:t>
            </a:r>
          </a:p>
          <a:p>
            <a:pPr marL="0" indent="0">
              <a:buNone/>
            </a:pPr>
            <a:r>
              <a:rPr lang="en-US" dirty="0">
                <a:hlinkClick r:id="rId10" tooltip="Microsoft Azure"/>
              </a:rPr>
              <a:t>Microsoft Azure</a:t>
            </a:r>
            <a:r>
              <a:rPr lang="en-US" dirty="0"/>
              <a:t> offers Azure Functions</a:t>
            </a:r>
            <a:endParaRPr lang="en-US" b="1" dirty="0">
              <a:solidFill>
                <a:srgbClr val="232F3E"/>
              </a:solidFill>
              <a:effectLst/>
            </a:endParaRPr>
          </a:p>
          <a:p>
            <a:pPr marL="0" indent="0">
              <a:buNone/>
            </a:pPr>
            <a:r>
              <a:rPr lang="en-US" b="1" dirty="0">
                <a:solidFill>
                  <a:srgbClr val="232F3E"/>
                </a:solidFill>
                <a:effectLst/>
              </a:rPr>
              <a:t>What is AWS Lambda?</a:t>
            </a:r>
            <a:endParaRPr lang="en-US" dirty="0">
              <a:solidFill>
                <a:srgbClr val="232F3E"/>
              </a:solidFill>
              <a:effectLst/>
            </a:endParaRPr>
          </a:p>
          <a:p>
            <a:pPr lvl="1"/>
            <a:r>
              <a:rPr lang="en-US" dirty="0">
                <a:solidFill>
                  <a:srgbClr val="232F3E"/>
                </a:solidFill>
                <a:effectLst/>
                <a:hlinkClick r:id="rId11"/>
              </a:rPr>
              <a:t>Amazon EC2</a:t>
            </a:r>
            <a:r>
              <a:rPr lang="en-US" dirty="0">
                <a:solidFill>
                  <a:srgbClr val="232F3E"/>
                </a:solidFill>
                <a:effectLst/>
              </a:rPr>
              <a:t> offers flexibility, customize operating system, network and security settings</a:t>
            </a:r>
          </a:p>
          <a:p>
            <a:pPr lvl="2"/>
            <a:r>
              <a:rPr lang="en-US" dirty="0">
                <a:solidFill>
                  <a:srgbClr val="232F3E"/>
                </a:solidFill>
              </a:rPr>
              <a:t>A</a:t>
            </a:r>
            <a:r>
              <a:rPr lang="en-US" dirty="0">
                <a:solidFill>
                  <a:srgbClr val="232F3E"/>
                </a:solidFill>
                <a:effectLst/>
              </a:rPr>
              <a:t>llowing to easily move existing applications to the cloud. </a:t>
            </a:r>
          </a:p>
          <a:p>
            <a:pPr lvl="2"/>
            <a:r>
              <a:rPr lang="en-US" dirty="0">
                <a:solidFill>
                  <a:srgbClr val="232F3E"/>
                </a:solidFill>
                <a:effectLst/>
              </a:rPr>
              <a:t>You are responsible for provisioning capacity, monitoring fleet health and performance, and designing for fault tolerance and scalability</a:t>
            </a:r>
          </a:p>
          <a:p>
            <a:pPr lvl="1"/>
            <a:r>
              <a:rPr lang="en-US" dirty="0">
                <a:solidFill>
                  <a:srgbClr val="232F3E"/>
                </a:solidFill>
                <a:effectLst/>
              </a:rPr>
              <a:t>AWS Lambda makes it easy to execute code in response to events, such as changes to Amazon S3 buckets, updates to an Amazon DynamoDB table, or custom events generated by your applications or devices. </a:t>
            </a:r>
          </a:p>
          <a:p>
            <a:pPr lvl="2"/>
            <a:r>
              <a:rPr lang="en-US" dirty="0">
                <a:solidFill>
                  <a:srgbClr val="232F3E"/>
                </a:solidFill>
                <a:effectLst/>
              </a:rPr>
              <a:t>Do not have to provision your own instances; Lambda performs all the operational and administrative activities on your behalf, including capacity provisioning, monitoring fleet health, applying security patches to the underlying compute resources, deploying your code, running a web service front end, and monitoring and logging your code. </a:t>
            </a:r>
          </a:p>
          <a:p>
            <a:pPr lvl="2"/>
            <a:r>
              <a:rPr lang="en-US" dirty="0">
                <a:solidFill>
                  <a:srgbClr val="232F3E"/>
                </a:solidFill>
                <a:effectLst/>
              </a:rPr>
              <a:t>AWS Lambda provides easy scaling and high availability to your code without additional effort on your part.</a:t>
            </a:r>
          </a:p>
          <a:p>
            <a:pPr lvl="1"/>
            <a:r>
              <a:rPr lang="en-US" dirty="0">
                <a:solidFill>
                  <a:srgbClr val="232F3E"/>
                </a:solidFill>
              </a:rPr>
              <a:t>P</a:t>
            </a:r>
            <a:r>
              <a:rPr lang="en-US" dirty="0">
                <a:solidFill>
                  <a:srgbClr val="232F3E"/>
                </a:solidFill>
                <a:effectLst/>
              </a:rPr>
              <a:t>ay only for the compute time you consume, no charge when your code is not running</a:t>
            </a:r>
          </a:p>
          <a:p>
            <a:pPr lvl="1"/>
            <a:r>
              <a:rPr lang="en-US" dirty="0">
                <a:solidFill>
                  <a:srgbClr val="232F3E"/>
                </a:solidFill>
                <a:effectLst/>
              </a:rPr>
              <a:t>You can set up your code to automatically trigger from other AWS services</a:t>
            </a:r>
          </a:p>
          <a:p>
            <a:pPr lvl="1"/>
            <a:r>
              <a:rPr lang="en-US" dirty="0">
                <a:solidFill>
                  <a:srgbClr val="232F3E"/>
                </a:solidFill>
                <a:effectLst/>
              </a:rPr>
              <a:t>Each AWS Lambda function runs in its own isolated environment, with its own resources and file system view. AWS Lambda uses the same techniques as Amazon EC2 to provide security and separation at the infrastructure and execution levels.</a:t>
            </a:r>
          </a:p>
          <a:p>
            <a:pPr lvl="1"/>
            <a:r>
              <a:rPr lang="en-US" dirty="0">
                <a:solidFill>
                  <a:srgbClr val="232F3E"/>
                </a:solidFill>
                <a:effectLst/>
              </a:rPr>
              <a:t>AWS Lambda stores code in Amazon S3 and encrypts it at rest. AWS Lambda performs additional integrity checks while your code is in use.</a:t>
            </a:r>
            <a:br>
              <a:rPr lang="en-US" dirty="0">
                <a:solidFill>
                  <a:srgbClr val="232F3E"/>
                </a:solidFill>
                <a:effectLst/>
              </a:rPr>
            </a:br>
            <a:br>
              <a:rPr lang="en-US" dirty="0">
                <a:solidFill>
                  <a:srgbClr val="232F3E"/>
                </a:solidFill>
                <a:effectLst/>
              </a:rPr>
            </a:br>
            <a:br>
              <a:rPr lang="en-US" dirty="0">
                <a:solidFill>
                  <a:srgbClr val="232F3E"/>
                </a:solidFill>
                <a:effectLst/>
              </a:rPr>
            </a:br>
            <a:endParaRPr lang="en-US" dirty="0">
              <a:solidFill>
                <a:srgbClr val="232F3E"/>
              </a:solidFill>
              <a:effectLst/>
            </a:endParaRPr>
          </a:p>
          <a:p>
            <a:pPr marL="0" indent="0">
              <a:buNone/>
            </a:pPr>
            <a:r>
              <a:rPr lang="en-US" dirty="0">
                <a:solidFill>
                  <a:srgbClr val="232F3E"/>
                </a:solidFill>
                <a:effectLst/>
              </a:rPr>
              <a:t>Triggers</a:t>
            </a:r>
          </a:p>
          <a:p>
            <a:pPr lvl="1"/>
            <a:r>
              <a:rPr lang="it-IT" b="1" dirty="0"/>
              <a:t>Services </a:t>
            </a:r>
            <a:r>
              <a:rPr lang="it-IT" b="1" dirty="0" err="1"/>
              <a:t>that</a:t>
            </a:r>
            <a:r>
              <a:rPr lang="it-IT" b="1" dirty="0"/>
              <a:t> </a:t>
            </a:r>
            <a:r>
              <a:rPr lang="it-IT" b="1" dirty="0" err="1"/>
              <a:t>invoke</a:t>
            </a:r>
            <a:r>
              <a:rPr lang="it-IT" b="1" dirty="0"/>
              <a:t> Lambda </a:t>
            </a:r>
            <a:r>
              <a:rPr lang="it-IT" b="1" dirty="0" err="1"/>
              <a:t>functions</a:t>
            </a:r>
            <a:r>
              <a:rPr lang="it-IT" b="1" dirty="0"/>
              <a:t> </a:t>
            </a:r>
            <a:r>
              <a:rPr lang="it-IT" b="1" dirty="0" err="1"/>
              <a:t>synchronously</a:t>
            </a:r>
            <a:endParaRPr lang="it-IT" dirty="0"/>
          </a:p>
          <a:p>
            <a:pPr lvl="2"/>
            <a:r>
              <a:rPr lang="it-IT" dirty="0" err="1">
                <a:hlinkClick r:id="rId12"/>
              </a:rPr>
              <a:t>Elastic</a:t>
            </a:r>
            <a:r>
              <a:rPr lang="it-IT" dirty="0">
                <a:hlinkClick r:id="rId12"/>
              </a:rPr>
              <a:t> Load Balancing (Application Load </a:t>
            </a:r>
            <a:r>
              <a:rPr lang="it-IT" dirty="0" err="1">
                <a:hlinkClick r:id="rId12"/>
              </a:rPr>
              <a:t>Balancer</a:t>
            </a:r>
            <a:r>
              <a:rPr lang="it-IT" dirty="0">
                <a:hlinkClick r:id="rId12"/>
              </a:rPr>
              <a:t>)</a:t>
            </a:r>
            <a:r>
              <a:rPr lang="it-IT" dirty="0"/>
              <a:t>, </a:t>
            </a:r>
            <a:r>
              <a:rPr lang="it-IT" dirty="0">
                <a:hlinkClick r:id="rId13"/>
              </a:rPr>
              <a:t>Amazon Alexa</a:t>
            </a:r>
            <a:endParaRPr lang="it-IT" dirty="0"/>
          </a:p>
          <a:p>
            <a:pPr lvl="1"/>
            <a:r>
              <a:rPr lang="it-IT" b="1" dirty="0"/>
              <a:t>Services </a:t>
            </a:r>
            <a:r>
              <a:rPr lang="it-IT" b="1" dirty="0" err="1"/>
              <a:t>that</a:t>
            </a:r>
            <a:r>
              <a:rPr lang="it-IT" b="1" dirty="0"/>
              <a:t> </a:t>
            </a:r>
            <a:r>
              <a:rPr lang="it-IT" b="1" dirty="0" err="1"/>
              <a:t>invoke</a:t>
            </a:r>
            <a:r>
              <a:rPr lang="it-IT" b="1" dirty="0"/>
              <a:t> Lambda </a:t>
            </a:r>
            <a:r>
              <a:rPr lang="it-IT" b="1" dirty="0" err="1"/>
              <a:t>functions</a:t>
            </a:r>
            <a:r>
              <a:rPr lang="it-IT" b="1" dirty="0"/>
              <a:t> </a:t>
            </a:r>
            <a:r>
              <a:rPr lang="it-IT" b="1" dirty="0" err="1"/>
              <a:t>asynchronously</a:t>
            </a:r>
            <a:endParaRPr lang="it-IT" dirty="0"/>
          </a:p>
          <a:p>
            <a:pPr lvl="2"/>
            <a:r>
              <a:rPr lang="it-IT" dirty="0"/>
              <a:t>Lambda </a:t>
            </a:r>
            <a:r>
              <a:rPr lang="it-IT" dirty="0" err="1"/>
              <a:t>queues</a:t>
            </a:r>
            <a:r>
              <a:rPr lang="it-IT" dirty="0"/>
              <a:t> the event </a:t>
            </a:r>
            <a:r>
              <a:rPr lang="it-IT" dirty="0" err="1"/>
              <a:t>before</a:t>
            </a:r>
            <a:r>
              <a:rPr lang="it-IT" dirty="0"/>
              <a:t> </a:t>
            </a:r>
            <a:r>
              <a:rPr lang="it-IT" dirty="0" err="1"/>
              <a:t>passing</a:t>
            </a:r>
            <a:r>
              <a:rPr lang="it-IT" dirty="0"/>
              <a:t> </a:t>
            </a:r>
            <a:r>
              <a:rPr lang="it-IT" dirty="0" err="1"/>
              <a:t>it</a:t>
            </a:r>
            <a:r>
              <a:rPr lang="it-IT" dirty="0"/>
              <a:t> to </a:t>
            </a:r>
            <a:r>
              <a:rPr lang="it-IT" dirty="0" err="1"/>
              <a:t>your</a:t>
            </a:r>
            <a:r>
              <a:rPr lang="it-IT" dirty="0"/>
              <a:t> </a:t>
            </a:r>
            <a:r>
              <a:rPr lang="it-IT" dirty="0" err="1"/>
              <a:t>function</a:t>
            </a:r>
            <a:endParaRPr lang="it-IT" dirty="0"/>
          </a:p>
          <a:p>
            <a:pPr lvl="2"/>
            <a:r>
              <a:rPr lang="it-IT" dirty="0"/>
              <a:t>The </a:t>
            </a:r>
            <a:r>
              <a:rPr lang="it-IT" dirty="0" err="1"/>
              <a:t>other</a:t>
            </a:r>
            <a:r>
              <a:rPr lang="it-IT" dirty="0"/>
              <a:t> service </a:t>
            </a:r>
            <a:r>
              <a:rPr lang="it-IT" dirty="0" err="1"/>
              <a:t>gets</a:t>
            </a:r>
            <a:r>
              <a:rPr lang="it-IT" dirty="0"/>
              <a:t> a success </a:t>
            </a:r>
            <a:r>
              <a:rPr lang="it-IT" dirty="0" err="1"/>
              <a:t>response</a:t>
            </a:r>
            <a:r>
              <a:rPr lang="it-IT" dirty="0"/>
              <a:t> </a:t>
            </a:r>
            <a:r>
              <a:rPr lang="it-IT" dirty="0" err="1"/>
              <a:t>as</a:t>
            </a:r>
            <a:r>
              <a:rPr lang="it-IT" dirty="0"/>
              <a:t> </a:t>
            </a:r>
            <a:r>
              <a:rPr lang="it-IT" dirty="0" err="1"/>
              <a:t>soon</a:t>
            </a:r>
            <a:r>
              <a:rPr lang="it-IT" dirty="0"/>
              <a:t> </a:t>
            </a:r>
            <a:r>
              <a:rPr lang="it-IT" dirty="0" err="1"/>
              <a:t>as</a:t>
            </a:r>
            <a:r>
              <a:rPr lang="it-IT" dirty="0"/>
              <a:t> the event </a:t>
            </a:r>
            <a:r>
              <a:rPr lang="it-IT" dirty="0" err="1"/>
              <a:t>is</a:t>
            </a:r>
            <a:r>
              <a:rPr lang="it-IT" dirty="0"/>
              <a:t> </a:t>
            </a:r>
            <a:r>
              <a:rPr lang="it-IT" dirty="0" err="1"/>
              <a:t>queued</a:t>
            </a:r>
            <a:r>
              <a:rPr lang="it-IT" dirty="0"/>
              <a:t> and </a:t>
            </a:r>
            <a:r>
              <a:rPr lang="it-IT" dirty="0" err="1"/>
              <a:t>isn't</a:t>
            </a:r>
            <a:r>
              <a:rPr lang="it-IT" dirty="0"/>
              <a:t> </a:t>
            </a:r>
            <a:r>
              <a:rPr lang="it-IT" dirty="0" err="1"/>
              <a:t>aware</a:t>
            </a:r>
            <a:r>
              <a:rPr lang="it-IT" dirty="0"/>
              <a:t> of </a:t>
            </a:r>
            <a:r>
              <a:rPr lang="it-IT" dirty="0" err="1"/>
              <a:t>what</a:t>
            </a:r>
            <a:r>
              <a:rPr lang="it-IT" dirty="0"/>
              <a:t> </a:t>
            </a:r>
            <a:r>
              <a:rPr lang="it-IT" dirty="0" err="1"/>
              <a:t>happens</a:t>
            </a:r>
            <a:r>
              <a:rPr lang="it-IT" dirty="0"/>
              <a:t> </a:t>
            </a:r>
            <a:r>
              <a:rPr lang="it-IT" dirty="0" err="1"/>
              <a:t>afterwards</a:t>
            </a:r>
            <a:endParaRPr lang="it-IT" dirty="0"/>
          </a:p>
          <a:p>
            <a:pPr lvl="2"/>
            <a:r>
              <a:rPr lang="it-IT" dirty="0" err="1"/>
              <a:t>If</a:t>
            </a:r>
            <a:r>
              <a:rPr lang="it-IT" dirty="0"/>
              <a:t> an </a:t>
            </a:r>
            <a:r>
              <a:rPr lang="it-IT" dirty="0" err="1"/>
              <a:t>error</a:t>
            </a:r>
            <a:r>
              <a:rPr lang="it-IT" dirty="0"/>
              <a:t> </a:t>
            </a:r>
            <a:r>
              <a:rPr lang="it-IT" dirty="0" err="1"/>
              <a:t>occurs</a:t>
            </a:r>
            <a:r>
              <a:rPr lang="it-IT" dirty="0"/>
              <a:t>, Lambda handles </a:t>
            </a:r>
            <a:r>
              <a:rPr lang="it-IT" dirty="0" err="1">
                <a:hlinkClick r:id="rId14"/>
              </a:rPr>
              <a:t>retries</a:t>
            </a:r>
            <a:r>
              <a:rPr lang="it-IT" dirty="0"/>
              <a:t>, and can </a:t>
            </a:r>
            <a:r>
              <a:rPr lang="it-IT" dirty="0" err="1"/>
              <a:t>send</a:t>
            </a:r>
            <a:r>
              <a:rPr lang="it-IT" dirty="0"/>
              <a:t> </a:t>
            </a:r>
            <a:r>
              <a:rPr lang="it-IT" dirty="0" err="1"/>
              <a:t>failed</a:t>
            </a:r>
            <a:r>
              <a:rPr lang="it-IT" dirty="0"/>
              <a:t> events to a </a:t>
            </a:r>
            <a:r>
              <a:rPr lang="it-IT" dirty="0" err="1">
                <a:hlinkClick r:id="rId15"/>
              </a:rPr>
              <a:t>destination</a:t>
            </a:r>
            <a:r>
              <a:rPr lang="it-IT" dirty="0"/>
              <a:t> </a:t>
            </a:r>
            <a:r>
              <a:rPr lang="it-IT" dirty="0" err="1"/>
              <a:t>that</a:t>
            </a:r>
            <a:r>
              <a:rPr lang="it-IT" dirty="0"/>
              <a:t> </a:t>
            </a:r>
            <a:r>
              <a:rPr lang="it-IT" dirty="0" err="1"/>
              <a:t>you</a:t>
            </a:r>
            <a:r>
              <a:rPr lang="it-IT" dirty="0"/>
              <a:t> </a:t>
            </a:r>
            <a:r>
              <a:rPr lang="it-IT" dirty="0" err="1"/>
              <a:t>configure</a:t>
            </a:r>
            <a:r>
              <a:rPr lang="it-IT" dirty="0"/>
              <a:t>. </a:t>
            </a:r>
          </a:p>
          <a:p>
            <a:pPr lvl="2"/>
            <a:r>
              <a:rPr lang="it-IT" dirty="0">
                <a:hlinkClick r:id="rId16"/>
              </a:rPr>
              <a:t>Sources: Amazon Simple Storage Service</a:t>
            </a:r>
            <a:r>
              <a:rPr lang="it-IT" dirty="0"/>
              <a:t>, </a:t>
            </a:r>
            <a:r>
              <a:rPr lang="it-IT" dirty="0">
                <a:hlinkClick r:id="rId17"/>
              </a:rPr>
              <a:t>AWS </a:t>
            </a:r>
            <a:r>
              <a:rPr lang="it-IT" dirty="0" err="1">
                <a:hlinkClick r:id="rId17"/>
              </a:rPr>
              <a:t>CodeCommit</a:t>
            </a:r>
            <a:r>
              <a:rPr lang="it-IT" dirty="0"/>
              <a:t>, </a:t>
            </a:r>
            <a:r>
              <a:rPr lang="it-IT" dirty="0">
                <a:hlinkClick r:id="rId18"/>
              </a:rPr>
              <a:t>AWS IoT</a:t>
            </a:r>
            <a:endParaRPr lang="it-IT" dirty="0"/>
          </a:p>
          <a:p>
            <a:pPr marL="0" indent="0">
              <a:buNone/>
            </a:pPr>
            <a:endParaRPr lang="en-US" b="1" dirty="0">
              <a:solidFill>
                <a:srgbClr val="232F3E"/>
              </a:solidFill>
            </a:endParaRPr>
          </a:p>
          <a:p>
            <a:pPr marL="0" indent="0">
              <a:buNone/>
            </a:pPr>
            <a:endParaRPr lang="en-US" dirty="0">
              <a:solidFill>
                <a:srgbClr val="232F3E"/>
              </a:solidFill>
              <a:effectLst/>
            </a:endParaRPr>
          </a:p>
          <a:p>
            <a:r>
              <a:rPr lang="en-US" b="1" dirty="0">
                <a:solidFill>
                  <a:srgbClr val="232F3E"/>
                </a:solidFill>
                <a:effectLst/>
              </a:rPr>
              <a:t>AWS Lambda functions</a:t>
            </a:r>
          </a:p>
          <a:p>
            <a:r>
              <a:rPr lang="en-US" b="1" dirty="0">
                <a:solidFill>
                  <a:srgbClr val="232F3E"/>
                </a:solidFill>
                <a:effectLst/>
              </a:rPr>
              <a:t>Q: What is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The code you run on AWS Lambda is uploaded as a “Lambda function”. Each function has associated configuration information, such as its name, description, entry point, and resource requirements. The code must be written in a “stateless” style i.e. it should assume there is no affinity to the underlying compute infrastructure. Local file system access, child processes, and similar artifacts may not extend beyond the lifetime of the request, and any persistent state should be stored in Amazon S3, Amazon DynamoDB, or another Internet-available storage service. Lambda functions can include libraries, even native ones.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Will AWS Lambda reuse function instances?</a:t>
            </a:r>
            <a:br>
              <a:rPr lang="en-US" b="1" dirty="0">
                <a:solidFill>
                  <a:srgbClr val="232F3E"/>
                </a:solidFill>
                <a:effectLst/>
              </a:rPr>
            </a:br>
            <a:endParaRPr lang="en-US" dirty="0">
              <a:solidFill>
                <a:srgbClr val="232F3E"/>
              </a:solidFill>
              <a:effectLst/>
            </a:endParaRPr>
          </a:p>
          <a:p>
            <a:r>
              <a:rPr lang="en-US" dirty="0">
                <a:solidFill>
                  <a:srgbClr val="232F3E"/>
                </a:solidFill>
                <a:effectLst/>
              </a:rPr>
              <a:t>To improve performance, AWS Lambda may choose to retain an instance of your function and reuse it to serve a subsequent request, rather than creating a new copy. To learn more about how Lambda reuses function instances, visit our </a:t>
            </a:r>
            <a:r>
              <a:rPr lang="en-US" dirty="0">
                <a:solidFill>
                  <a:srgbClr val="232F3E"/>
                </a:solidFill>
                <a:effectLst/>
                <a:hlinkClick r:id="rId19"/>
              </a:rPr>
              <a:t>documentation</a:t>
            </a:r>
            <a:r>
              <a:rPr lang="en-US" dirty="0">
                <a:solidFill>
                  <a:srgbClr val="232F3E"/>
                </a:solidFill>
                <a:effectLst/>
              </a:rPr>
              <a:t>. Your code should not assume that this will always happen.</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if I need scratch space on disk for my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Each Lambda function receives 500MB of non-persistent disk space in its own /</a:t>
            </a:r>
            <a:r>
              <a:rPr lang="en-US" dirty="0" err="1">
                <a:solidFill>
                  <a:srgbClr val="232F3E"/>
                </a:solidFill>
                <a:effectLst/>
              </a:rPr>
              <a:t>tmp</a:t>
            </a:r>
            <a:r>
              <a:rPr lang="en-US" dirty="0">
                <a:solidFill>
                  <a:srgbClr val="232F3E"/>
                </a:solidFill>
                <a:effectLst/>
              </a:rPr>
              <a:t> directory.</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Why must AWS Lambda functions be stateless?</a:t>
            </a:r>
            <a:br>
              <a:rPr lang="en-US" b="1" dirty="0">
                <a:solidFill>
                  <a:srgbClr val="232F3E"/>
                </a:solidFill>
                <a:effectLst/>
              </a:rPr>
            </a:br>
            <a:endParaRPr lang="en-US" dirty="0">
              <a:solidFill>
                <a:srgbClr val="232F3E"/>
              </a:solidFill>
              <a:effectLst/>
            </a:endParaRPr>
          </a:p>
          <a:p>
            <a:r>
              <a:rPr lang="en-US" dirty="0">
                <a:solidFill>
                  <a:srgbClr val="232F3E"/>
                </a:solidFill>
                <a:effectLst/>
              </a:rPr>
              <a:t>Keeping functions stateless enables AWS Lambda to rapidly launch as many copies of the function as needed to scale to the rate of incoming events. While AWS Lambda’s programming model is stateless, your code can access stateful data by calling other web services, such as Amazon S3 or Amazon DynamoDB.</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use threads and processes in my AWS Lambda function code?</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AWS Lambda allows you to use normal language and operating system features, such as creating additional threads and processes. Resources allocated to the Lambda function, including memory, execution time, disk, and network use, must be shared among all the threads/processes it uses. You can launch processes using any language supported by Amazon Linux.</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restrictions apply to AWS Lambda function code?</a:t>
            </a:r>
            <a:br>
              <a:rPr lang="en-US" b="1" dirty="0">
                <a:solidFill>
                  <a:srgbClr val="232F3E"/>
                </a:solidFill>
                <a:effectLst/>
              </a:rPr>
            </a:br>
            <a:endParaRPr lang="en-US" dirty="0">
              <a:solidFill>
                <a:srgbClr val="232F3E"/>
              </a:solidFill>
              <a:effectLst/>
            </a:endParaRPr>
          </a:p>
          <a:p>
            <a:r>
              <a:rPr lang="en-US" dirty="0">
                <a:solidFill>
                  <a:srgbClr val="232F3E"/>
                </a:solidFill>
                <a:effectLst/>
              </a:rPr>
              <a:t>Lambda attempts to impose as few restrictions as possible on normal language and operating system activities, but there are a few activities that are disabled: Inbound network connections are blocked by AWS Lambda, and for outbound connections only TCP/IP and UDP/IP sockets are supported, and </a:t>
            </a:r>
            <a:r>
              <a:rPr lang="en-US" dirty="0" err="1">
                <a:solidFill>
                  <a:srgbClr val="232F3E"/>
                </a:solidFill>
                <a:effectLst/>
              </a:rPr>
              <a:t>ptrace</a:t>
            </a:r>
            <a:r>
              <a:rPr lang="en-US" dirty="0">
                <a:solidFill>
                  <a:srgbClr val="232F3E"/>
                </a:solidFill>
                <a:effectLst/>
              </a:rPr>
              <a:t> (debugging) system calls are blocked. TCP port 25 traffic is also blocked as an anti-spam measure.</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create an AWS Lambda function using the Lambda console?</a:t>
            </a:r>
            <a:br>
              <a:rPr lang="en-US" b="1" dirty="0">
                <a:solidFill>
                  <a:srgbClr val="232F3E"/>
                </a:solidFill>
                <a:effectLst/>
              </a:rPr>
            </a:br>
            <a:endParaRPr lang="en-US" dirty="0">
              <a:solidFill>
                <a:srgbClr val="232F3E"/>
              </a:solidFill>
              <a:effectLst/>
            </a:endParaRPr>
          </a:p>
          <a:p>
            <a:r>
              <a:rPr lang="en-US" dirty="0">
                <a:solidFill>
                  <a:srgbClr val="232F3E"/>
                </a:solidFill>
                <a:effectLst/>
              </a:rPr>
              <a:t>If you are using Node.js or Python, you can author the code for your function using code editor in the AWS Lambda console which lets you author and test your functions, and view the results of function executions in a robust, IDE-like environment. </a:t>
            </a:r>
            <a:r>
              <a:rPr lang="en-US" dirty="0">
                <a:solidFill>
                  <a:srgbClr val="232F3E"/>
                </a:solidFill>
                <a:effectLst/>
                <a:hlinkClick r:id="rId20"/>
              </a:rPr>
              <a:t>Go to the console to get started</a:t>
            </a:r>
            <a:r>
              <a:rPr lang="en-US" dirty="0">
                <a:solidFill>
                  <a:srgbClr val="232F3E"/>
                </a:solidFill>
                <a:effectLst/>
              </a:rPr>
              <a:t>.</a:t>
            </a:r>
          </a:p>
          <a:p>
            <a:r>
              <a:rPr lang="en-US" dirty="0">
                <a:solidFill>
                  <a:srgbClr val="232F3E"/>
                </a:solidFill>
                <a:effectLst/>
              </a:rPr>
              <a:t>You can also package the code (and any dependent libraries) as a ZIP and upload it using the AWS Lambda console from your local environment or specify an Amazon S3 location where the ZIP file is located. Uploads must be no larger than 50MB (compressed). You can use the AWS Eclipse plugin to author and deploy Lambda functions in Java. You can use the Visual Studio plugin to author and deploy Lambda functions in C#, and Node.js.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create an AWS Lambda function using the Lambda CLI?</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can package the code (and any dependent libraries) as a ZIP and upload it using the AWS CLI from your local environment, or specify an Amazon S3 location where the ZIP file is located. Uploads must be no larger than 50MB (compressed). Visit the </a:t>
            </a:r>
            <a:r>
              <a:rPr lang="en-US" dirty="0">
                <a:solidFill>
                  <a:srgbClr val="232F3E"/>
                </a:solidFill>
                <a:effectLst/>
                <a:hlinkClick r:id="rId21"/>
              </a:rPr>
              <a:t>Lambda Getting Started guide</a:t>
            </a:r>
            <a:r>
              <a:rPr lang="en-US" dirty="0">
                <a:solidFill>
                  <a:srgbClr val="232F3E"/>
                </a:solidFill>
                <a:effectLst/>
              </a:rPr>
              <a:t> to get started.</a:t>
            </a:r>
            <a:br>
              <a:rPr lang="en-US" dirty="0">
                <a:solidFill>
                  <a:srgbClr val="232F3E"/>
                </a:solidFill>
                <a:effectLst/>
              </a:rPr>
            </a:br>
            <a:endParaRPr lang="en-US" dirty="0">
              <a:solidFill>
                <a:srgbClr val="232F3E"/>
              </a:solidFill>
              <a:effectLst/>
            </a:endParaRPr>
          </a:p>
          <a:p>
            <a:r>
              <a:rPr lang="en-US" b="1" dirty="0">
                <a:solidFill>
                  <a:srgbClr val="232F3E"/>
                </a:solidFill>
                <a:effectLst/>
              </a:rPr>
              <a:t>Q: Does AWS Lambda support environment variables?</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You can easily create and modify environment variables from the AWS Lambda Console, CLI or SDKs. To learn more about environment variables, see the </a:t>
            </a:r>
            <a:r>
              <a:rPr lang="en-US" dirty="0">
                <a:solidFill>
                  <a:srgbClr val="232F3E"/>
                </a:solidFill>
                <a:effectLst/>
                <a:hlinkClick r:id="rId22"/>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store sensitive information in environment variables?</a:t>
            </a:r>
            <a:br>
              <a:rPr lang="en-US" b="1" dirty="0">
                <a:solidFill>
                  <a:srgbClr val="232F3E"/>
                </a:solidFill>
                <a:effectLst/>
              </a:rPr>
            </a:br>
            <a:endParaRPr lang="en-US" dirty="0">
              <a:solidFill>
                <a:srgbClr val="232F3E"/>
              </a:solidFill>
              <a:effectLst/>
            </a:endParaRPr>
          </a:p>
          <a:p>
            <a:r>
              <a:rPr lang="en-US" dirty="0">
                <a:solidFill>
                  <a:srgbClr val="232F3E"/>
                </a:solidFill>
                <a:effectLst/>
              </a:rPr>
              <a:t>For sensitive information, such as database passwords, we recommend you use client-side encryption using </a:t>
            </a:r>
            <a:r>
              <a:rPr lang="en-US" dirty="0">
                <a:solidFill>
                  <a:srgbClr val="232F3E"/>
                </a:solidFill>
                <a:effectLst/>
                <a:hlinkClick r:id="rId23"/>
              </a:rPr>
              <a:t>AWS Key Management Service</a:t>
            </a:r>
            <a:r>
              <a:rPr lang="en-US" dirty="0">
                <a:solidFill>
                  <a:srgbClr val="232F3E"/>
                </a:solidFill>
                <a:effectLst/>
              </a:rPr>
              <a:t> and store the resulting values as ciphertext in your environment variable. You will need to include logic in your AWS Lambda function code to decrypt these values.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I manage my AWS Lambda functions?</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can easily list, delete, update, and monitor your Lambda functions using the dashboard in the AWS Lambda console. You can also use the AWS CLI and AWS SDK to manage your Lambda functions. Visit the </a:t>
            </a:r>
            <a:r>
              <a:rPr lang="en-US" dirty="0">
                <a:solidFill>
                  <a:srgbClr val="232F3E"/>
                </a:solidFill>
                <a:effectLst/>
                <a:hlinkClick r:id="rId24"/>
              </a:rPr>
              <a:t>Lambda Developer Guide</a:t>
            </a:r>
            <a:r>
              <a:rPr lang="en-US" dirty="0">
                <a:solidFill>
                  <a:srgbClr val="232F3E"/>
                </a:solidFill>
                <a:effectLst/>
              </a:rPr>
              <a:t> to learn more.</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share code across functions?</a:t>
            </a:r>
            <a:endParaRPr lang="en-US" dirty="0">
              <a:solidFill>
                <a:srgbClr val="232F3E"/>
              </a:solidFill>
              <a:effectLst/>
            </a:endParaRPr>
          </a:p>
          <a:p>
            <a:r>
              <a:rPr lang="en-US" dirty="0">
                <a:solidFill>
                  <a:srgbClr val="232F3E"/>
                </a:solidFill>
                <a:effectLst/>
              </a:rPr>
              <a:t>Yes, you can package any code (frameworks, SDKs, libraries, and more) as a </a:t>
            </a:r>
            <a:r>
              <a:rPr lang="en-US" dirty="0">
                <a:solidFill>
                  <a:srgbClr val="232F3E"/>
                </a:solidFill>
                <a:effectLst/>
                <a:hlinkClick r:id="rId25"/>
              </a:rPr>
              <a:t>Lambda Layer</a:t>
            </a:r>
            <a:r>
              <a:rPr lang="en-US" dirty="0">
                <a:solidFill>
                  <a:srgbClr val="232F3E"/>
                </a:solidFill>
                <a:effectLst/>
              </a:rPr>
              <a:t> and manage and share them easily across multiple functions.</a:t>
            </a:r>
          </a:p>
          <a:p>
            <a:r>
              <a:rPr lang="en-US" b="1" dirty="0">
                <a:solidFill>
                  <a:srgbClr val="232F3E"/>
                </a:solidFill>
                <a:effectLst/>
              </a:rPr>
              <a:t>Q: How do I monitor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AWS Lambda automatically monitors Lambda functions on your behalf, reporting real-time metrics through Amazon CloudWatch, including total requests, account-level and function-level concurrency usage, latency, error rates, and throttled requests. You can view statistics for each of your Lambda functions via the Amazon CloudWatch console or through the AWS Lambda console. You can also call third-party monitoring APIs in your Lambda function.</a:t>
            </a:r>
            <a:br>
              <a:rPr lang="en-US" dirty="0">
                <a:solidFill>
                  <a:srgbClr val="232F3E"/>
                </a:solidFill>
                <a:effectLst/>
              </a:rPr>
            </a:br>
            <a:endParaRPr lang="en-US" dirty="0">
              <a:solidFill>
                <a:srgbClr val="232F3E"/>
              </a:solidFill>
              <a:effectLst/>
            </a:endParaRPr>
          </a:p>
          <a:p>
            <a:r>
              <a:rPr lang="en-US" dirty="0">
                <a:solidFill>
                  <a:srgbClr val="232F3E"/>
                </a:solidFill>
                <a:effectLst/>
              </a:rPr>
              <a:t>Visit </a:t>
            </a:r>
            <a:r>
              <a:rPr lang="en-US" dirty="0">
                <a:solidFill>
                  <a:srgbClr val="232F3E"/>
                </a:solidFill>
                <a:effectLst/>
                <a:hlinkClick r:id="rId26"/>
              </a:rPr>
              <a:t>Troubleshooting CloudWatch metrics</a:t>
            </a:r>
            <a:r>
              <a:rPr lang="en-US" dirty="0">
                <a:solidFill>
                  <a:srgbClr val="232F3E"/>
                </a:solidFill>
                <a:effectLst/>
              </a:rPr>
              <a:t> to learn more. Standard charges for AWS Lambda apply to use Lambda’s built-in metrics.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troubleshoot failures in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AWS Lambda automatically integrates with Amazon CloudWatch logs, creating a log group for each Lambda function and providing basic application lifecycle event log entries, including logging the resources consumed for each use of that function. You can easily insert additional logging statements into your code. You can also call third-party logging APIs in your Lambda function. Visit </a:t>
            </a:r>
            <a:r>
              <a:rPr lang="en-US" dirty="0">
                <a:solidFill>
                  <a:srgbClr val="232F3E"/>
                </a:solidFill>
                <a:effectLst/>
                <a:hlinkClick r:id="rId26"/>
              </a:rPr>
              <a:t>Troubleshooting Lambda functions</a:t>
            </a:r>
            <a:r>
              <a:rPr lang="en-US" dirty="0">
                <a:solidFill>
                  <a:srgbClr val="232F3E"/>
                </a:solidFill>
                <a:effectLst/>
              </a:rPr>
              <a:t> to learn more. Amazon CloudWatch Logs rates will apply.</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scale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do not have to scale your Lambda functions – AWS Lambda scales them automatically on your behalf. Every time an event notification is received for your function, AWS Lambda quickly locates free capacity within its compute fleet and runs your code. Since your code is stateless, AWS Lambda can start as many copies of your function as needed without lengthy deployment and configuration delays. There are no fundamental limits to scaling a function. AWS Lambda will dynamically allocate capacity to match the rate of incoming events.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are compute resources assigned to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In the AWS Lambda resource model, you choose the amount of memory you want for your function, and are allocated proportional CPU power and other resources. For example, choosing 256MB of memory allocates approximately twice as much CPU power to your Lambda function as requesting 128MB of memory and half as much CPU power as choosing 512MB of memory. To learn more, see our </a:t>
            </a:r>
            <a:r>
              <a:rPr lang="en-US" dirty="0">
                <a:solidFill>
                  <a:srgbClr val="232F3E"/>
                </a:solidFill>
                <a:effectLst/>
                <a:hlinkClick r:id="rId27"/>
              </a:rPr>
              <a:t>Function Configuration documentation</a:t>
            </a:r>
            <a:r>
              <a:rPr lang="en-US" dirty="0">
                <a:solidFill>
                  <a:srgbClr val="232F3E"/>
                </a:solidFill>
                <a:effectLst/>
              </a:rPr>
              <a:t>.</a:t>
            </a:r>
            <a:br>
              <a:rPr lang="en-US" dirty="0">
                <a:solidFill>
                  <a:srgbClr val="232F3E"/>
                </a:solidFill>
                <a:effectLst/>
              </a:rPr>
            </a:br>
            <a:br>
              <a:rPr lang="en-US" dirty="0">
                <a:solidFill>
                  <a:srgbClr val="232F3E"/>
                </a:solidFill>
                <a:effectLst/>
              </a:rPr>
            </a:br>
            <a:r>
              <a:rPr lang="en-US" dirty="0">
                <a:solidFill>
                  <a:srgbClr val="232F3E"/>
                </a:solidFill>
                <a:effectLst/>
              </a:rPr>
              <a:t>You can set your memory in 64MB increments from 128MB to 3GB.</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long can an AWS Lambda function execute?</a:t>
            </a:r>
            <a:br>
              <a:rPr lang="en-US" b="1" dirty="0">
                <a:solidFill>
                  <a:srgbClr val="232F3E"/>
                </a:solidFill>
                <a:effectLst/>
              </a:rPr>
            </a:br>
            <a:endParaRPr lang="en-US" dirty="0">
              <a:solidFill>
                <a:srgbClr val="232F3E"/>
              </a:solidFill>
              <a:effectLst/>
            </a:endParaRPr>
          </a:p>
          <a:p>
            <a:r>
              <a:rPr lang="en-US" dirty="0">
                <a:solidFill>
                  <a:srgbClr val="232F3E"/>
                </a:solidFill>
                <a:effectLst/>
              </a:rPr>
              <a:t>AWS Lambda functions can be configured to run up to 15 minutes per execution. You can set the timeout to any value between 1 second and 15 minutes.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will I be charged for using AWS Lambda functions?</a:t>
            </a:r>
            <a:br>
              <a:rPr lang="en-US" b="1" dirty="0">
                <a:solidFill>
                  <a:srgbClr val="232F3E"/>
                </a:solidFill>
                <a:effectLst/>
              </a:rPr>
            </a:br>
            <a:endParaRPr lang="en-US" dirty="0">
              <a:solidFill>
                <a:srgbClr val="232F3E"/>
              </a:solidFill>
              <a:effectLst/>
            </a:endParaRPr>
          </a:p>
          <a:p>
            <a:r>
              <a:rPr lang="en-US" dirty="0">
                <a:solidFill>
                  <a:srgbClr val="232F3E"/>
                </a:solidFill>
                <a:effectLst/>
              </a:rPr>
              <a:t>AWS Lambda is priced on a pay per use basis. Please see the </a:t>
            </a:r>
            <a:r>
              <a:rPr lang="en-US" dirty="0">
                <a:solidFill>
                  <a:srgbClr val="232F3E"/>
                </a:solidFill>
                <a:effectLst/>
                <a:hlinkClick r:id="rId28"/>
              </a:rPr>
              <a:t>AWS Lambda pricing page</a:t>
            </a:r>
            <a:r>
              <a:rPr lang="en-US" dirty="0">
                <a:solidFill>
                  <a:srgbClr val="232F3E"/>
                </a:solidFill>
                <a:effectLst/>
              </a:rPr>
              <a:t> for details.</a:t>
            </a:r>
          </a:p>
          <a:p>
            <a:r>
              <a:rPr lang="en-US" b="1" dirty="0">
                <a:solidFill>
                  <a:srgbClr val="232F3E"/>
                </a:solidFill>
                <a:effectLst/>
              </a:rPr>
              <a:t>Q: Can I save money on AWS Lambda with a Compute Savings Plan?</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In addition to saving money on Amazon EC2 and AWS </a:t>
            </a:r>
            <a:r>
              <a:rPr lang="en-US" dirty="0" err="1">
                <a:solidFill>
                  <a:srgbClr val="232F3E"/>
                </a:solidFill>
                <a:effectLst/>
              </a:rPr>
              <a:t>Fargate</a:t>
            </a:r>
            <a:r>
              <a:rPr lang="en-US" dirty="0">
                <a:solidFill>
                  <a:srgbClr val="232F3E"/>
                </a:solidFill>
                <a:effectLst/>
              </a:rPr>
              <a:t>, you can also use Compute Savings Plans to save money on AWS Lambda. Compute Savings Plans offer up to 17% discount on Duration, Provisioned Concurrency, and Duration (Provisioned Concurrency). Compute Savings Plans do not offer a discount on Requests in your Lambda bill. However, your Compute Savings Plans commitment can apply to Requests at regular rates.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Does AWS Lambda support versioning?</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By default, each AWS Lambda function has a single, current version of the code. Clients of your Lambda function can call a specific version or get the latest implementation. Please read out documentation on </a:t>
            </a:r>
            <a:r>
              <a:rPr lang="en-US" dirty="0">
                <a:solidFill>
                  <a:srgbClr val="232F3E"/>
                </a:solidFill>
                <a:effectLst/>
                <a:hlinkClick r:id="rId29"/>
              </a:rPr>
              <a:t>versioning Lambda functions</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long after uploading my code will my AWS Lambda function be ready to call?</a:t>
            </a:r>
            <a:br>
              <a:rPr lang="en-US" b="1" dirty="0">
                <a:solidFill>
                  <a:srgbClr val="232F3E"/>
                </a:solidFill>
                <a:effectLst/>
              </a:rPr>
            </a:br>
            <a:endParaRPr lang="en-US" dirty="0">
              <a:solidFill>
                <a:srgbClr val="232F3E"/>
              </a:solidFill>
              <a:effectLst/>
            </a:endParaRPr>
          </a:p>
          <a:p>
            <a:r>
              <a:rPr lang="en-US" dirty="0">
                <a:solidFill>
                  <a:srgbClr val="232F3E"/>
                </a:solidFill>
                <a:effectLst/>
              </a:rPr>
              <a:t>Deployment times may vary with the size of your code, but AWS Lambda functions are typically ready to call within seconds of upload.</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use my own version of a supported library?</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you can include your own copy of a library (including the AWS SDK) in order to use a different version than the default one provided by AWS Lambda.</a:t>
            </a:r>
            <a:br>
              <a:rPr lang="en-US" dirty="0">
                <a:solidFill>
                  <a:srgbClr val="232F3E"/>
                </a:solidFill>
                <a:effectLst/>
              </a:rPr>
            </a:br>
            <a:endParaRPr lang="en-US" dirty="0">
              <a:solidFill>
                <a:srgbClr val="232F3E"/>
              </a:solidFill>
              <a:effectLst/>
            </a:endParaRPr>
          </a:p>
          <a:p>
            <a:r>
              <a:rPr lang="en-US" b="1" dirty="0">
                <a:solidFill>
                  <a:srgbClr val="232F3E"/>
                </a:solidFill>
                <a:effectLst/>
              </a:rPr>
              <a:t>Using AWS Lambda to process AWS events</a:t>
            </a:r>
          </a:p>
          <a:p>
            <a:r>
              <a:rPr lang="en-US" b="1" dirty="0">
                <a:solidFill>
                  <a:srgbClr val="232F3E"/>
                </a:solidFill>
                <a:effectLst/>
              </a:rPr>
              <a:t>Q: What is an event source?</a:t>
            </a:r>
            <a:br>
              <a:rPr lang="en-US" b="1" dirty="0">
                <a:solidFill>
                  <a:srgbClr val="232F3E"/>
                </a:solidFill>
                <a:effectLst/>
              </a:rPr>
            </a:br>
            <a:endParaRPr lang="en-US" dirty="0">
              <a:solidFill>
                <a:srgbClr val="232F3E"/>
              </a:solidFill>
              <a:effectLst/>
            </a:endParaRPr>
          </a:p>
          <a:p>
            <a:r>
              <a:rPr lang="en-US" dirty="0">
                <a:solidFill>
                  <a:srgbClr val="232F3E"/>
                </a:solidFill>
                <a:effectLst/>
              </a:rPr>
              <a:t>An event source is an AWS service or developer-created application that produces events that trigger an AWS Lambda function to run. Some services publish these events to Lambda by invoking the cloud function directly (for example, Amazon S3). Lambda can also poll resources in other services that do not publish events to Lambda. For example, Lambda can pull records from an Amazon Kinesis stream or an Amazon SQS queue and execute a Lambda function for each fetched message.</a:t>
            </a:r>
          </a:p>
          <a:p>
            <a:r>
              <a:rPr lang="en-US" dirty="0">
                <a:solidFill>
                  <a:srgbClr val="232F3E"/>
                </a:solidFill>
                <a:effectLst/>
              </a:rPr>
              <a:t>Many other services, such as AWS CloudTrail, can act as event sources simply by logging to Amazon S3 and using S3 bucket notifications to trigger AWS Lambda functions.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event sources can be used with AWS Lambda?</a:t>
            </a:r>
            <a:endParaRPr lang="en-US" dirty="0">
              <a:solidFill>
                <a:srgbClr val="232F3E"/>
              </a:solidFill>
              <a:effectLst/>
            </a:endParaRPr>
          </a:p>
          <a:p>
            <a:r>
              <a:rPr lang="en-US" dirty="0">
                <a:solidFill>
                  <a:srgbClr val="232F3E"/>
                </a:solidFill>
                <a:effectLst/>
              </a:rPr>
              <a:t>Please see our </a:t>
            </a:r>
            <a:r>
              <a:rPr lang="en-US" dirty="0">
                <a:solidFill>
                  <a:srgbClr val="232F3E"/>
                </a:solidFill>
                <a:effectLst/>
                <a:hlinkClick r:id="rId30"/>
              </a:rPr>
              <a:t>documentation</a:t>
            </a:r>
            <a:r>
              <a:rPr lang="en-US" dirty="0">
                <a:solidFill>
                  <a:srgbClr val="232F3E"/>
                </a:solidFill>
                <a:effectLst/>
              </a:rPr>
              <a:t> for a complete list of event sources.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are events represented in AWS Lambda?</a:t>
            </a:r>
            <a:br>
              <a:rPr lang="en-US" b="1" dirty="0">
                <a:solidFill>
                  <a:srgbClr val="232F3E"/>
                </a:solidFill>
                <a:effectLst/>
              </a:rPr>
            </a:br>
            <a:endParaRPr lang="en-US" dirty="0">
              <a:solidFill>
                <a:srgbClr val="232F3E"/>
              </a:solidFill>
              <a:effectLst/>
            </a:endParaRPr>
          </a:p>
          <a:p>
            <a:r>
              <a:rPr lang="en-US" dirty="0">
                <a:solidFill>
                  <a:srgbClr val="232F3E"/>
                </a:solidFill>
                <a:effectLst/>
              </a:rPr>
              <a:t>Events are passed to a Lambda function as an event input parameter. For event sources where events arrive in batches, such as Amazon SQS, Amazon Kinesis, and Amazon DynamoDB Streams, the event parameter may contain multiple events in a single call, based on the batch size you </a:t>
            </a:r>
            <a:r>
              <a:rPr lang="en-US" dirty="0" err="1">
                <a:solidFill>
                  <a:srgbClr val="232F3E"/>
                </a:solidFill>
                <a:effectLst/>
              </a:rPr>
              <a:t>request.To</a:t>
            </a:r>
            <a:r>
              <a:rPr lang="en-US" dirty="0">
                <a:solidFill>
                  <a:srgbClr val="232F3E"/>
                </a:solidFill>
                <a:effectLst/>
              </a:rPr>
              <a:t> learn more about Amazon S3 event notifications visit </a:t>
            </a:r>
            <a:r>
              <a:rPr lang="en-US" dirty="0">
                <a:solidFill>
                  <a:srgbClr val="232F3E"/>
                </a:solidFill>
                <a:effectLst/>
                <a:hlinkClick r:id="rId31"/>
              </a:rPr>
              <a:t>Configuring Notifications for Amazon S3 Events</a:t>
            </a:r>
            <a:r>
              <a:rPr lang="en-US" dirty="0">
                <a:solidFill>
                  <a:srgbClr val="232F3E"/>
                </a:solidFill>
                <a:effectLst/>
              </a:rPr>
              <a:t>. To learn more about Amazon DynamoDB Streams visit the </a:t>
            </a:r>
            <a:r>
              <a:rPr lang="en-US" dirty="0">
                <a:solidFill>
                  <a:srgbClr val="232F3E"/>
                </a:solidFill>
                <a:effectLst/>
                <a:hlinkClick r:id="rId32"/>
              </a:rPr>
              <a:t>DynamoDB Stream Developers Guide</a:t>
            </a:r>
            <a:r>
              <a:rPr lang="en-US" dirty="0">
                <a:solidFill>
                  <a:srgbClr val="232F3E"/>
                </a:solidFill>
                <a:effectLst/>
              </a:rPr>
              <a:t>. To learn more about invoking Lambda functions using Amazon SNS, visit the </a:t>
            </a:r>
            <a:r>
              <a:rPr lang="en-US" dirty="0">
                <a:solidFill>
                  <a:srgbClr val="232F3E"/>
                </a:solidFill>
                <a:effectLst/>
                <a:hlinkClick r:id="rId33"/>
              </a:rPr>
              <a:t>Amazon SNS Developers Guide</a:t>
            </a:r>
            <a:r>
              <a:rPr lang="en-US" dirty="0">
                <a:solidFill>
                  <a:srgbClr val="232F3E"/>
                </a:solidFill>
                <a:effectLst/>
              </a:rPr>
              <a:t>. For more information on Amazon Cognito events, visit </a:t>
            </a:r>
            <a:r>
              <a:rPr lang="en-US" dirty="0">
                <a:solidFill>
                  <a:srgbClr val="232F3E"/>
                </a:solidFill>
                <a:effectLst/>
                <a:hlinkClick r:id="rId34"/>
              </a:rPr>
              <a:t>Amazon Cognito</a:t>
            </a:r>
            <a:r>
              <a:rPr lang="en-US" dirty="0">
                <a:solidFill>
                  <a:srgbClr val="232F3E"/>
                </a:solidFill>
                <a:effectLst/>
              </a:rPr>
              <a:t>. For more information on AWS CloudTrail logs and auditing API calls across AWS services, see </a:t>
            </a:r>
            <a:r>
              <a:rPr lang="en-US" dirty="0">
                <a:solidFill>
                  <a:srgbClr val="232F3E"/>
                </a:solidFill>
                <a:effectLst/>
                <a:hlinkClick r:id="rId35"/>
              </a:rPr>
              <a:t>AWS CloudTrail</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make an AWS Lambda function respond to changes in an Amazon S3 bucket?</a:t>
            </a:r>
            <a:endParaRPr lang="en-US" dirty="0">
              <a:solidFill>
                <a:srgbClr val="232F3E"/>
              </a:solidFill>
              <a:effectLst/>
            </a:endParaRPr>
          </a:p>
          <a:p>
            <a:r>
              <a:rPr lang="en-US" dirty="0">
                <a:solidFill>
                  <a:srgbClr val="232F3E"/>
                </a:solidFill>
                <a:effectLst/>
              </a:rPr>
              <a:t>From the AWS Lambda console, you can select a function and associate it with notifications from an Amazon S3 bucket. Alternatively, you can use the Amazon S3 console and configure the bucket’s notifications to send to your AWS Lambda function. This same functionality is also available through the AWS SDK and CLI.</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make an AWS Lambda function respond to updates in an Amazon DynamoDB table?</a:t>
            </a:r>
            <a:endParaRPr lang="en-US" dirty="0">
              <a:solidFill>
                <a:srgbClr val="232F3E"/>
              </a:solidFill>
              <a:effectLst/>
            </a:endParaRPr>
          </a:p>
          <a:p>
            <a:r>
              <a:rPr lang="en-US" dirty="0">
                <a:solidFill>
                  <a:srgbClr val="232F3E"/>
                </a:solidFill>
                <a:effectLst/>
              </a:rPr>
              <a:t>You can trigger a Lambda function on DynamoDB table updates by subscribing your Lambda function to the DynamoDB Stream associated with the table. You can associate a DynamoDB Stream with a Lambda function using the Amazon DynamoDB console, the AWS Lambda console or Lambda’s </a:t>
            </a:r>
            <a:r>
              <a:rPr lang="en-US" dirty="0" err="1">
                <a:solidFill>
                  <a:srgbClr val="232F3E"/>
                </a:solidFill>
                <a:effectLst/>
              </a:rPr>
              <a:t>registerEventSource</a:t>
            </a:r>
            <a:r>
              <a:rPr lang="en-US" dirty="0">
                <a:solidFill>
                  <a:srgbClr val="232F3E"/>
                </a:solidFill>
                <a:effectLst/>
              </a:rPr>
              <a:t> API.</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process records in an Amazon Kinesis stream?</a:t>
            </a:r>
            <a:endParaRPr lang="en-US" dirty="0">
              <a:solidFill>
                <a:srgbClr val="232F3E"/>
              </a:solidFill>
              <a:effectLst/>
            </a:endParaRPr>
          </a:p>
          <a:p>
            <a:r>
              <a:rPr lang="en-US" dirty="0">
                <a:solidFill>
                  <a:srgbClr val="232F3E"/>
                </a:solidFill>
                <a:effectLst/>
              </a:rPr>
              <a:t>From the AWS Lambda console, you can select a Lambda function and associate it with an Amazon Kinesis stream owned by the same account. This same functionality is also available through the AWS SDK and CLI. </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does AWS Lambda process data from Amazon Kinesis streams and Amazon DynamoDB Streams?</a:t>
            </a:r>
            <a:br>
              <a:rPr lang="en-US" b="1" dirty="0">
                <a:solidFill>
                  <a:srgbClr val="232F3E"/>
                </a:solidFill>
                <a:effectLst/>
              </a:rPr>
            </a:br>
            <a:endParaRPr lang="en-US" dirty="0">
              <a:solidFill>
                <a:srgbClr val="232F3E"/>
              </a:solidFill>
              <a:effectLst/>
            </a:endParaRPr>
          </a:p>
          <a:p>
            <a:r>
              <a:rPr lang="en-US" dirty="0">
                <a:solidFill>
                  <a:srgbClr val="232F3E"/>
                </a:solidFill>
                <a:effectLst/>
              </a:rPr>
              <a:t>The Amazon Kinesis and DynamoDB Streams records sent to your AWS Lambda function are strictly serialized, per shard. This means that if you put two records in the same shard, Lambda guarantees that your Lambda function will be successfully invoked with the first record before it is invoked with the second record. If the invocation for one record times out, is throttled, or encounters any other error, Lambda will retry until it succeeds (or the record reaches its 24-hour expiration) before moving on to the next record. The ordering of records across different shards is not guaranteed, and processing of each shard happens in parallel.</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respond to notifications sent by Amazon Simple Notification Service (SNS)?</a:t>
            </a:r>
            <a:endParaRPr lang="en-US" dirty="0">
              <a:solidFill>
                <a:srgbClr val="232F3E"/>
              </a:solidFill>
              <a:effectLst/>
            </a:endParaRPr>
          </a:p>
          <a:p>
            <a:r>
              <a:rPr lang="en-US" dirty="0">
                <a:solidFill>
                  <a:srgbClr val="232F3E"/>
                </a:solidFill>
                <a:effectLst/>
              </a:rPr>
              <a:t>From the AWS Lambda console, you can select a Lambda function and associate it with an Amazon SNS topic. This same functionality is also available through the AWS SDK and CLI.</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respond to emails sent by Amazon Simple Email Service (SES)?</a:t>
            </a:r>
            <a:endParaRPr lang="en-US" dirty="0">
              <a:solidFill>
                <a:srgbClr val="232F3E"/>
              </a:solidFill>
              <a:effectLst/>
            </a:endParaRPr>
          </a:p>
          <a:p>
            <a:r>
              <a:rPr lang="en-US" dirty="0">
                <a:solidFill>
                  <a:srgbClr val="232F3E"/>
                </a:solidFill>
                <a:effectLst/>
              </a:rPr>
              <a:t>From the Amazon SES Console, you can set up your receipt rule to have Amazon SES deliver your messages to an AWS Lambda function. The same functionality is available through the AWS SDK and CLI.</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respond to Amazon CloudWatch alarms?</a:t>
            </a:r>
            <a:endParaRPr lang="en-US" dirty="0">
              <a:solidFill>
                <a:srgbClr val="232F3E"/>
              </a:solidFill>
              <a:effectLst/>
            </a:endParaRPr>
          </a:p>
          <a:p>
            <a:r>
              <a:rPr lang="en-US" dirty="0">
                <a:solidFill>
                  <a:srgbClr val="232F3E"/>
                </a:solidFill>
                <a:effectLst/>
              </a:rPr>
              <a:t>First, configure the alarm to send Amazon SNS notifications. Then from the AWS Lambda console, select a Lambda function and associate it with that Amazon SNS topic. See the </a:t>
            </a:r>
            <a:r>
              <a:rPr lang="en-US" dirty="0">
                <a:solidFill>
                  <a:srgbClr val="232F3E"/>
                </a:solidFill>
                <a:effectLst/>
                <a:hlinkClick r:id="rId36"/>
              </a:rPr>
              <a:t>Amazon CloudWatch Developer Guide</a:t>
            </a:r>
            <a:r>
              <a:rPr lang="en-US" dirty="0">
                <a:solidFill>
                  <a:srgbClr val="232F3E"/>
                </a:solidFill>
                <a:effectLst/>
              </a:rPr>
              <a:t> for more on setting up Amazon CloudWatch alarms.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respond to changes in user or device data managed by Amazon Cognito?</a:t>
            </a:r>
            <a:endParaRPr lang="en-US" dirty="0">
              <a:solidFill>
                <a:srgbClr val="232F3E"/>
              </a:solidFill>
              <a:effectLst/>
            </a:endParaRPr>
          </a:p>
          <a:p>
            <a:r>
              <a:rPr lang="en-US" dirty="0">
                <a:solidFill>
                  <a:srgbClr val="232F3E"/>
                </a:solidFill>
                <a:effectLst/>
              </a:rPr>
              <a:t>From the AWS Lambda console, you can select a function to trigger when any datasets associated with an </a:t>
            </a:r>
            <a:r>
              <a:rPr lang="en-US" dirty="0">
                <a:solidFill>
                  <a:srgbClr val="232F3E"/>
                </a:solidFill>
                <a:effectLst/>
                <a:hlinkClick r:id="rId34"/>
              </a:rPr>
              <a:t>Amazon Cognito</a:t>
            </a:r>
            <a:r>
              <a:rPr lang="en-US" dirty="0">
                <a:solidFill>
                  <a:srgbClr val="232F3E"/>
                </a:solidFill>
                <a:effectLst/>
              </a:rPr>
              <a:t> identity pool are synchronized. This same functionality is also available through the AWS SDK and CLI. Visit Amazon Cognito for more information on using Amazon Cognito to share and synchronize data across a user’s devices.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my application trigger an AWS Lambda function directly?</a:t>
            </a:r>
            <a:endParaRPr lang="en-US" dirty="0">
              <a:solidFill>
                <a:srgbClr val="232F3E"/>
              </a:solidFill>
              <a:effectLst/>
            </a:endParaRPr>
          </a:p>
          <a:p>
            <a:r>
              <a:rPr lang="en-US" dirty="0">
                <a:solidFill>
                  <a:srgbClr val="232F3E"/>
                </a:solidFill>
                <a:effectLst/>
              </a:rPr>
              <a:t>You can invoke a Lambda function using a custom event through AWS Lambda’s invoke API. Only the function’s owner or another AWS account that the owner has granted permission can invoke the function. Visit the </a:t>
            </a:r>
            <a:r>
              <a:rPr lang="en-US" dirty="0">
                <a:solidFill>
                  <a:srgbClr val="232F3E"/>
                </a:solidFill>
                <a:effectLst/>
                <a:hlinkClick r:id="rId24"/>
              </a:rPr>
              <a:t>Lambda Developers Guide</a:t>
            </a:r>
            <a:r>
              <a:rPr lang="en-US" dirty="0">
                <a:solidFill>
                  <a:srgbClr val="232F3E"/>
                </a:solidFill>
                <a:effectLst/>
              </a:rPr>
              <a:t> to learn more.</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is the latency of invoking an AWS Lambda function in response to an event?</a:t>
            </a:r>
            <a:endParaRPr lang="en-US" dirty="0">
              <a:solidFill>
                <a:srgbClr val="232F3E"/>
              </a:solidFill>
              <a:effectLst/>
            </a:endParaRPr>
          </a:p>
          <a:p>
            <a:r>
              <a:rPr lang="en-US" dirty="0">
                <a:solidFill>
                  <a:srgbClr val="232F3E"/>
                </a:solidFill>
                <a:effectLst/>
              </a:rPr>
              <a:t>AWS Lambda is designed to process events within milliseconds. Latency will be higher immediately after a Lambda function is created, updated, or if it has not been used recently.</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create a mobile back-end using AWS Lambda?</a:t>
            </a:r>
            <a:endParaRPr lang="en-US" dirty="0">
              <a:solidFill>
                <a:srgbClr val="232F3E"/>
              </a:solidFill>
              <a:effectLst/>
            </a:endParaRPr>
          </a:p>
          <a:p>
            <a:r>
              <a:rPr lang="en-US" dirty="0">
                <a:solidFill>
                  <a:srgbClr val="232F3E"/>
                </a:solidFill>
                <a:effectLst/>
              </a:rPr>
              <a:t>You upload the code you want AWS Lambda to execute and then invoke it from your mobile app using the AWS Lambda SDK included in the AWS Mobile SDK. You can make both direct (synchronous) calls to retrieve or check data in real time as well as asynchronous calls. You can also define a custom API using Amazon API Gateway and invoke your Lambda functions through any REST compatible client. To learn more about the AWS Mobile SDK, visit the </a:t>
            </a:r>
            <a:r>
              <a:rPr lang="en-US" dirty="0">
                <a:solidFill>
                  <a:srgbClr val="232F3E"/>
                </a:solidFill>
                <a:effectLst/>
                <a:hlinkClick r:id="rId37"/>
              </a:rPr>
              <a:t>AWS Mobile SDK</a:t>
            </a:r>
            <a:r>
              <a:rPr lang="en-US" dirty="0">
                <a:solidFill>
                  <a:srgbClr val="232F3E"/>
                </a:solidFill>
                <a:effectLst/>
              </a:rPr>
              <a:t> page. To learn more about Amazon API Gateway, visit the </a:t>
            </a:r>
            <a:r>
              <a:rPr lang="en-US" dirty="0">
                <a:solidFill>
                  <a:srgbClr val="232F3E"/>
                </a:solidFill>
                <a:effectLst/>
                <a:hlinkClick r:id="rId38"/>
              </a:rPr>
              <a:t>Amazon API Gateway</a:t>
            </a:r>
            <a:r>
              <a:rPr lang="en-US" dirty="0">
                <a:solidFill>
                  <a:srgbClr val="232F3E"/>
                </a:solidFill>
                <a:effectLst/>
              </a:rPr>
              <a:t> page.</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invoke an AWS Lambda function over HTTPS?</a:t>
            </a:r>
            <a:endParaRPr lang="en-US" dirty="0">
              <a:solidFill>
                <a:srgbClr val="232F3E"/>
              </a:solidFill>
              <a:effectLst/>
            </a:endParaRPr>
          </a:p>
          <a:p>
            <a:r>
              <a:rPr lang="en-US" dirty="0">
                <a:solidFill>
                  <a:srgbClr val="232F3E"/>
                </a:solidFill>
                <a:effectLst/>
              </a:rPr>
              <a:t>You can invoke a Lambda function over HTTPS by defining a custom RESTful API using Amazon API Gateway. This gives you an endpoint for your function which can respond to REST calls like GET, PUT and POST. Read more about using AWS Lambda with Amazon API Gateway.</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my AWS Lambda function customize its behavior to the device and app making the request?</a:t>
            </a:r>
            <a:endParaRPr lang="en-US" dirty="0">
              <a:solidFill>
                <a:srgbClr val="232F3E"/>
              </a:solidFill>
              <a:effectLst/>
            </a:endParaRPr>
          </a:p>
          <a:p>
            <a:r>
              <a:rPr lang="en-US" dirty="0">
                <a:solidFill>
                  <a:srgbClr val="232F3E"/>
                </a:solidFill>
                <a:effectLst/>
              </a:rPr>
              <a:t>When called through the AWS Mobile SDK, AWS Lambda functions automatically gain insight into the device and application that made the call through the ‘context’ object.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my AWS Lambda function personalize their behavior based on the identity of the end user of an application?</a:t>
            </a:r>
            <a:endParaRPr lang="en-US" dirty="0">
              <a:solidFill>
                <a:srgbClr val="232F3E"/>
              </a:solidFill>
              <a:effectLst/>
            </a:endParaRPr>
          </a:p>
          <a:p>
            <a:r>
              <a:rPr lang="en-US" dirty="0">
                <a:solidFill>
                  <a:srgbClr val="232F3E"/>
                </a:solidFill>
                <a:effectLst/>
              </a:rPr>
              <a:t>When your app uses the Amazon Cognito identity, end users can authenticate themselves using a variety of public login providers such as Amazon, Facebook, Google, and other OpenID Connect-compatible services. User identity is then automatically and secured presented to your Lambda function in the form of an Amazon Cognito id, allowing it to access user data from Amazon Cognito, or as a key to store and retrieve data in Amazon DynamoDB or other web services.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create an Alexa skill using AWS Lambda?</a:t>
            </a:r>
            <a:endParaRPr lang="en-US" dirty="0">
              <a:solidFill>
                <a:srgbClr val="232F3E"/>
              </a:solidFill>
              <a:effectLst/>
            </a:endParaRPr>
          </a:p>
          <a:p>
            <a:r>
              <a:rPr lang="en-US" dirty="0">
                <a:solidFill>
                  <a:srgbClr val="232F3E"/>
                </a:solidFill>
                <a:effectLst/>
              </a:rPr>
              <a:t>AWS Lambda is integrated with the Alexa Skills Kit, a collection of self-service APIs, tools, documentation and code samples that make it easy for you to create voice-driven capabilities (or “skills”) for Alexa. You simply upload the Lambda function code for the new Alexa skill you are creating, and AWS Lambda does the rest, executing the code in response to Alexa voice interactions and automatically managing the compute resources on your behalf. Read the Alexa Skills Kit documentation for more details.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my function fails while processing an event?</a:t>
            </a:r>
            <a:endParaRPr lang="en-US" dirty="0">
              <a:solidFill>
                <a:srgbClr val="232F3E"/>
              </a:solidFill>
              <a:effectLst/>
            </a:endParaRPr>
          </a:p>
          <a:p>
            <a:r>
              <a:rPr lang="en-US" dirty="0">
                <a:solidFill>
                  <a:srgbClr val="232F3E"/>
                </a:solidFill>
                <a:effectLst/>
              </a:rPr>
              <a:t>For Amazon S3 bucket notifications and custom events, AWS Lambda will attempt execution of your function three times in the event of an error condition in your code or if you exceed a service or resource limit. </a:t>
            </a:r>
            <a:br>
              <a:rPr lang="en-US" dirty="0">
                <a:solidFill>
                  <a:srgbClr val="232F3E"/>
                </a:solidFill>
                <a:effectLst/>
              </a:rPr>
            </a:br>
            <a:br>
              <a:rPr lang="en-US" dirty="0">
                <a:solidFill>
                  <a:srgbClr val="232F3E"/>
                </a:solidFill>
                <a:effectLst/>
              </a:rPr>
            </a:br>
            <a:r>
              <a:rPr lang="en-US" dirty="0">
                <a:solidFill>
                  <a:srgbClr val="232F3E"/>
                </a:solidFill>
                <a:effectLst/>
              </a:rPr>
              <a:t>For ordered event sources that AWS Lambda polls on your behalf, such as Amazon DynamoDB Streams and Amazon Kinesis streams, Lambda will continue attempting execution in the event of a developer code error until the data expires. You can monitor progress through the Amazon Kinesis and Amazon DynamoDB consoles and through the Amazon CloudWatch metrics that AWS Lambda generates for your function. You can also set Amazon CloudWatch alarms based on error or execution throttling rates.</a:t>
            </a:r>
            <a:br>
              <a:rPr lang="en-US" dirty="0">
                <a:solidFill>
                  <a:srgbClr val="232F3E"/>
                </a:solidFill>
                <a:effectLst/>
              </a:rPr>
            </a:br>
            <a:endParaRPr lang="en-US" dirty="0">
              <a:solidFill>
                <a:srgbClr val="232F3E"/>
              </a:solidFill>
              <a:effectLst/>
            </a:endParaRPr>
          </a:p>
          <a:p>
            <a:r>
              <a:rPr lang="en-US" b="1" dirty="0">
                <a:solidFill>
                  <a:srgbClr val="232F3E"/>
                </a:solidFill>
                <a:effectLst/>
              </a:rPr>
              <a:t>Using AWS Lambda to build applications</a:t>
            </a:r>
          </a:p>
          <a:p>
            <a:r>
              <a:rPr lang="en-US" b="1" dirty="0">
                <a:solidFill>
                  <a:srgbClr val="232F3E"/>
                </a:solidFill>
                <a:effectLst/>
              </a:rPr>
              <a:t>Q: What is a serverless application?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Lambda-based applications (also referred to as serverless applications) are composed of functions triggered by events. A typical serverless application consists of one or more functions triggered by events such as object uploads to Amazon S3, Amazon SNS notifications, or API actions. These functions can stand alone or leverage other resources such as DynamoDB tables or Amazon S3 buckets. The most basic serverless application is simply a function.</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deploy and manage a serverless application?</a:t>
            </a:r>
            <a:endParaRPr lang="en-US" dirty="0">
              <a:solidFill>
                <a:srgbClr val="232F3E"/>
              </a:solidFill>
              <a:effectLst/>
            </a:endParaRPr>
          </a:p>
          <a:p>
            <a:r>
              <a:rPr lang="en-US" dirty="0">
                <a:solidFill>
                  <a:srgbClr val="232F3E"/>
                </a:solidFill>
                <a:effectLst/>
              </a:rPr>
              <a:t>You can deploy and manage your serverless applications using the AWS Serverless Application Model (AWS SAM). AWS SAM is a specification that prescribes the rules for expressing serverless applications on AWS. This specification aligns with the syntax used by AWS CloudFormation today and is supported natively within AWS CloudFormation as a set of resource types (referred to as "serverless resources"). These resources make it easier for AWS customers to use CloudFormation to configure and deploy serverless applications, using existing CloudFormation APIs. </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I discover existing serverless applications developed by the AWS community?</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can choose from a collection of serverless applications published by developers, companies, and partners in the AWS community with the </a:t>
            </a:r>
            <a:r>
              <a:rPr lang="en-US" dirty="0">
                <a:solidFill>
                  <a:srgbClr val="232F3E"/>
                </a:solidFill>
                <a:effectLst/>
                <a:hlinkClick r:id="rId39"/>
              </a:rPr>
              <a:t>AWS Serverless Application Repository</a:t>
            </a:r>
            <a:r>
              <a:rPr lang="en-US" dirty="0">
                <a:solidFill>
                  <a:srgbClr val="232F3E"/>
                </a:solidFill>
                <a:effectLst/>
              </a:rPr>
              <a:t>. After finding an application, you can configure and deploy it straight from the </a:t>
            </a:r>
            <a:r>
              <a:rPr lang="en-US" dirty="0">
                <a:solidFill>
                  <a:srgbClr val="232F3E"/>
                </a:solidFill>
                <a:effectLst/>
                <a:hlinkClick r:id="rId20"/>
              </a:rPr>
              <a:t>Lambda console</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automate deployment for a serverless application?</a:t>
            </a:r>
            <a:endParaRPr lang="en-US" dirty="0">
              <a:solidFill>
                <a:srgbClr val="232F3E"/>
              </a:solidFill>
              <a:effectLst/>
            </a:endParaRPr>
          </a:p>
          <a:p>
            <a:r>
              <a:rPr lang="en-US" dirty="0">
                <a:solidFill>
                  <a:srgbClr val="232F3E"/>
                </a:solidFill>
                <a:effectLst/>
              </a:rPr>
              <a:t>You can automate your serverless application’s release process using AWS </a:t>
            </a:r>
            <a:r>
              <a:rPr lang="en-US" dirty="0" err="1">
                <a:solidFill>
                  <a:srgbClr val="232F3E"/>
                </a:solidFill>
                <a:effectLst/>
              </a:rPr>
              <a:t>CodePipeline</a:t>
            </a:r>
            <a:r>
              <a:rPr lang="en-US" dirty="0">
                <a:solidFill>
                  <a:srgbClr val="232F3E"/>
                </a:solidFill>
                <a:effectLst/>
              </a:rPr>
              <a:t> and AWS </a:t>
            </a:r>
            <a:r>
              <a:rPr lang="en-US" dirty="0" err="1">
                <a:solidFill>
                  <a:srgbClr val="232F3E"/>
                </a:solidFill>
                <a:effectLst/>
              </a:rPr>
              <a:t>CodeDeploy</a:t>
            </a:r>
            <a:r>
              <a:rPr lang="en-US" dirty="0">
                <a:solidFill>
                  <a:srgbClr val="232F3E"/>
                </a:solidFill>
                <a:effectLst/>
              </a:rPr>
              <a:t>. </a:t>
            </a:r>
            <a:r>
              <a:rPr lang="en-US" dirty="0" err="1">
                <a:solidFill>
                  <a:srgbClr val="232F3E"/>
                </a:solidFill>
                <a:effectLst/>
              </a:rPr>
              <a:t>CodePipeline</a:t>
            </a:r>
            <a:r>
              <a:rPr lang="en-US" dirty="0">
                <a:solidFill>
                  <a:srgbClr val="232F3E"/>
                </a:solidFill>
                <a:effectLst/>
              </a:rPr>
              <a:t> is a continuous delivery service that enables you to model, visualize and automate the steps required to release your serverless application. </a:t>
            </a:r>
            <a:r>
              <a:rPr lang="en-US" dirty="0" err="1">
                <a:solidFill>
                  <a:srgbClr val="232F3E"/>
                </a:solidFill>
                <a:effectLst/>
              </a:rPr>
              <a:t>CodeDeploy</a:t>
            </a:r>
            <a:r>
              <a:rPr lang="en-US" dirty="0">
                <a:solidFill>
                  <a:srgbClr val="232F3E"/>
                </a:solidFill>
                <a:effectLst/>
              </a:rPr>
              <a:t> provides a deployment automation engine for your Lambda-based applications. </a:t>
            </a:r>
            <a:r>
              <a:rPr lang="en-US" dirty="0" err="1">
                <a:solidFill>
                  <a:srgbClr val="232F3E"/>
                </a:solidFill>
                <a:effectLst/>
              </a:rPr>
              <a:t>CodeDeploy</a:t>
            </a:r>
            <a:r>
              <a:rPr lang="en-US" dirty="0">
                <a:solidFill>
                  <a:srgbClr val="232F3E"/>
                </a:solidFill>
                <a:effectLst/>
              </a:rPr>
              <a:t> lets you orchestrate deployments according to established best-practice methodologies such as canary and linear deployments, and helps you establish the necessary guardrails to verify that newly-deployed code is safe, stable, and ready to be fully released to production.</a:t>
            </a:r>
            <a:br>
              <a:rPr lang="en-US" dirty="0">
                <a:solidFill>
                  <a:srgbClr val="232F3E"/>
                </a:solidFill>
                <a:effectLst/>
              </a:rPr>
            </a:br>
            <a:endParaRPr lang="en-US" dirty="0">
              <a:solidFill>
                <a:srgbClr val="232F3E"/>
              </a:solidFill>
              <a:effectLst/>
            </a:endParaRPr>
          </a:p>
          <a:p>
            <a:r>
              <a:rPr lang="en-US" dirty="0">
                <a:solidFill>
                  <a:srgbClr val="232F3E"/>
                </a:solidFill>
                <a:effectLst/>
              </a:rPr>
              <a:t>To learn more about serverless CI/CD, visit our </a:t>
            </a:r>
            <a:r>
              <a:rPr lang="en-US" dirty="0">
                <a:solidFill>
                  <a:srgbClr val="232F3E"/>
                </a:solidFill>
                <a:effectLst/>
                <a:hlinkClick r:id="rId40"/>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get started on building a serverless application?</a:t>
            </a:r>
            <a:endParaRPr lang="en-US" dirty="0">
              <a:solidFill>
                <a:srgbClr val="232F3E"/>
              </a:solidFill>
              <a:effectLst/>
            </a:endParaRPr>
          </a:p>
          <a:p>
            <a:r>
              <a:rPr lang="en-US" dirty="0">
                <a:solidFill>
                  <a:srgbClr val="232F3E"/>
                </a:solidFill>
                <a:effectLst/>
              </a:rPr>
              <a:t>To get started, visit the AWS Lambda console and download one of our blueprints. The file you download will contain an AWS SAM file (which defines the AWS resources in your application), and a .ZIP file (which includes your function’s code). You can then use AWS CloudFormation commands to package and deploy the serverless application that you just downloaded. For more details, visit our </a:t>
            </a:r>
            <a:r>
              <a:rPr lang="en-US" dirty="0">
                <a:solidFill>
                  <a:srgbClr val="232F3E"/>
                </a:solidFill>
                <a:effectLst/>
                <a:hlinkClick r:id="rId41"/>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coordinate calls between multiple AWS Lambda functions?</a:t>
            </a:r>
            <a:endParaRPr lang="en-US" dirty="0">
              <a:solidFill>
                <a:srgbClr val="232F3E"/>
              </a:solidFill>
              <a:effectLst/>
            </a:endParaRPr>
          </a:p>
          <a:p>
            <a:r>
              <a:rPr lang="en-US" dirty="0">
                <a:solidFill>
                  <a:srgbClr val="232F3E"/>
                </a:solidFill>
                <a:effectLst/>
              </a:rPr>
              <a:t>You can use </a:t>
            </a:r>
            <a:r>
              <a:rPr lang="en-US" dirty="0">
                <a:solidFill>
                  <a:srgbClr val="232F3E"/>
                </a:solidFill>
                <a:effectLst/>
                <a:hlinkClick r:id="rId42"/>
              </a:rPr>
              <a:t>AWS Step Functions</a:t>
            </a:r>
            <a:r>
              <a:rPr lang="en-US" dirty="0">
                <a:solidFill>
                  <a:srgbClr val="232F3E"/>
                </a:solidFill>
                <a:effectLst/>
              </a:rPr>
              <a:t> to coordinate a series of AWS Lambda functions in a specific order. You can invoke multiple Lambda functions sequentially, passing the output of one to the other, and/or in parallel, and Step Functions will maintain state during executions for you.</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troubleshoot a serverless application?</a:t>
            </a:r>
            <a:endParaRPr lang="en-US" dirty="0">
              <a:solidFill>
                <a:srgbClr val="232F3E"/>
              </a:solidFill>
              <a:effectLst/>
            </a:endParaRPr>
          </a:p>
          <a:p>
            <a:r>
              <a:rPr lang="en-US" dirty="0">
                <a:solidFill>
                  <a:srgbClr val="232F3E"/>
                </a:solidFill>
                <a:effectLst/>
              </a:rPr>
              <a:t>You can enable your Lambda function for tracing with </a:t>
            </a:r>
            <a:r>
              <a:rPr lang="en-US" dirty="0">
                <a:solidFill>
                  <a:srgbClr val="232F3E"/>
                </a:solidFill>
                <a:effectLst/>
                <a:hlinkClick r:id="rId43"/>
              </a:rPr>
              <a:t>AWS X-Ray</a:t>
            </a:r>
            <a:r>
              <a:rPr lang="en-US" dirty="0">
                <a:solidFill>
                  <a:srgbClr val="232F3E"/>
                </a:solidFill>
                <a:effectLst/>
              </a:rPr>
              <a:t> by adding X-Ray permissions to your Lambda function’s execution role and changing your function’s “tracing mode” to “active. ” When X-Ray is enabled for your Lambda function, AWS Lambda will emit tracing information to X-Ray regarding the Lambda service overhead incurred when invoking your function. This will provide you with insights such as Lambda service overhead, function </a:t>
            </a:r>
            <a:r>
              <a:rPr lang="en-US" dirty="0" err="1">
                <a:solidFill>
                  <a:srgbClr val="232F3E"/>
                </a:solidFill>
                <a:effectLst/>
              </a:rPr>
              <a:t>init</a:t>
            </a:r>
            <a:r>
              <a:rPr lang="en-US" dirty="0">
                <a:solidFill>
                  <a:srgbClr val="232F3E"/>
                </a:solidFill>
                <a:effectLst/>
              </a:rPr>
              <a:t> time, and function execution time. In addition, you can include the X-Ray SDK in your Lambda deployment package to create your own trace segments, annotate your traces, or view trace segments for downstream calls made from your Lambda function. X-Ray SDKs are currently available for Node.js and Java. Visit </a:t>
            </a:r>
            <a:r>
              <a:rPr lang="en-US" dirty="0">
                <a:solidFill>
                  <a:srgbClr val="232F3E"/>
                </a:solidFill>
                <a:effectLst/>
                <a:hlinkClick r:id="rId44"/>
              </a:rPr>
              <a:t>Troubleshooting Lambda-based applications</a:t>
            </a:r>
            <a:r>
              <a:rPr lang="en-US" dirty="0">
                <a:solidFill>
                  <a:srgbClr val="232F3E"/>
                </a:solidFill>
                <a:effectLst/>
              </a:rPr>
              <a:t> to learn more. AWS X-Ray rates will apply.</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build serverless applications that connect to relational databases?</a:t>
            </a:r>
            <a:endParaRPr lang="en-US" dirty="0">
              <a:solidFill>
                <a:srgbClr val="232F3E"/>
              </a:solidFill>
              <a:effectLst/>
            </a:endParaRPr>
          </a:p>
          <a:p>
            <a:r>
              <a:rPr lang="en-US" dirty="0">
                <a:solidFill>
                  <a:srgbClr val="232F3E"/>
                </a:solidFill>
                <a:effectLst/>
              </a:rPr>
              <a:t>Yes. You can build highly scalable, secure, Lambda-based serverless applications that connect to relational databases using </a:t>
            </a:r>
            <a:r>
              <a:rPr lang="en-US" dirty="0">
                <a:solidFill>
                  <a:srgbClr val="232F3E"/>
                </a:solidFill>
                <a:effectLst/>
                <a:hlinkClick r:id="rId45"/>
              </a:rPr>
              <a:t>Amazon RDS Proxy</a:t>
            </a:r>
            <a:r>
              <a:rPr lang="en-US" dirty="0">
                <a:solidFill>
                  <a:srgbClr val="232F3E"/>
                </a:solidFill>
                <a:effectLst/>
              </a:rPr>
              <a:t>, a highly available database proxy that manages thousands of concurrent connections to relational databases. Currently, RDS Proxy supports MySQL and Aurora databases. You can begin using RDS Proxy through the Amazon RDS console or the AWS Lambda console. Serverless applications that use fully managed connection pools from RDS Proxy will be billed according to </a:t>
            </a:r>
            <a:r>
              <a:rPr lang="en-US" dirty="0">
                <a:solidFill>
                  <a:srgbClr val="232F3E"/>
                </a:solidFill>
                <a:effectLst/>
                <a:hlinkClick r:id="rId46"/>
              </a:rPr>
              <a:t>RDS Proxy Pricing</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is AWS SAM licensed?</a:t>
            </a:r>
            <a:endParaRPr lang="en-US" dirty="0">
              <a:solidFill>
                <a:srgbClr val="232F3E"/>
              </a:solidFill>
              <a:effectLst/>
            </a:endParaRPr>
          </a:p>
          <a:p>
            <a:r>
              <a:rPr lang="en-US" dirty="0">
                <a:solidFill>
                  <a:srgbClr val="232F3E"/>
                </a:solidFill>
                <a:effectLst/>
              </a:rPr>
              <a:t>The specification is open sourced under Apache 2.0, which allows you and others to adopt and incorporate AWS SAM into build, deployment, monitoring and management tools with a commercial-friendly license. You can access the AWS SAM repository on GitHub </a:t>
            </a:r>
            <a:r>
              <a:rPr lang="en-US" dirty="0">
                <a:solidFill>
                  <a:srgbClr val="232F3E"/>
                </a:solidFill>
                <a:effectLst/>
                <a:hlinkClick r:id="rId47"/>
              </a:rPr>
              <a:t>here</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Provisioned Concurrency</a:t>
            </a:r>
          </a:p>
          <a:p>
            <a:r>
              <a:rPr lang="en-US" b="1" dirty="0">
                <a:solidFill>
                  <a:srgbClr val="232F3E"/>
                </a:solidFill>
                <a:effectLst/>
              </a:rPr>
              <a:t>Q: What is AWS Lambda Provisioned Concurrency?</a:t>
            </a:r>
            <a:endParaRPr lang="en-US" dirty="0">
              <a:solidFill>
                <a:srgbClr val="232F3E"/>
              </a:solidFill>
              <a:effectLst/>
            </a:endParaRPr>
          </a:p>
          <a:p>
            <a:r>
              <a:rPr lang="en-US" dirty="0">
                <a:solidFill>
                  <a:srgbClr val="232F3E"/>
                </a:solidFill>
                <a:effectLst/>
              </a:rPr>
              <a:t>Provisioned Concurrency gives you greater control over the performance of your serverless applications. When enabled, Provisioned Concurrency keeps functions initialized and hyper-ready to respond in double-digit milliseconds.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set up and manage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can configure concurrency on your function through the AWS Management Console, the Lambda API, the AWS CLI, and AWS CloudFormation. The simplest way to benefit from Provisioned Concurrency is by using AWS Auto Scaling. You can use Application Auto Scaling to configure schedules, or have Auto Scaling automatically adjust the level of Provisioned Concurrency in real time as demand changes. To learn more about Provisioned Concurrency, see the documentation.</a:t>
            </a:r>
            <a:br>
              <a:rPr lang="en-US" dirty="0">
                <a:solidFill>
                  <a:srgbClr val="232F3E"/>
                </a:solidFill>
                <a:effectLst/>
              </a:rPr>
            </a:br>
            <a:endParaRPr lang="en-US" dirty="0">
              <a:solidFill>
                <a:srgbClr val="232F3E"/>
              </a:solidFill>
              <a:effectLst/>
            </a:endParaRPr>
          </a:p>
          <a:p>
            <a:r>
              <a:rPr lang="en-US" b="1" dirty="0">
                <a:solidFill>
                  <a:srgbClr val="232F3E"/>
                </a:solidFill>
                <a:effectLst/>
              </a:rPr>
              <a:t>Q: Do I need to change my code if I want to use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don’t need to make any changes to your code to use Provisioned Concurrency. It works seamlessly with all existing functions and runtimes. There is no change to the invocation and execution model of Lambda when using Provisioned Concurrency.</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will I be charged for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Provisioned Concurrency adds a pricing dimension, of ‘Provisioned Concurrency’, for keeping functions initialized. When enabled, you pay for the amount of concurrency that you configure and for the period of time that you configure it. When your function executes while Provisioned Concurrency is configured on it, you also pay for Requests and execution Duration. To learn more about the pricing of Provisioned Concurrency, see </a:t>
            </a:r>
            <a:r>
              <a:rPr lang="en-US" dirty="0">
                <a:solidFill>
                  <a:srgbClr val="232F3E"/>
                </a:solidFill>
                <a:effectLst/>
                <a:hlinkClick r:id="rId28"/>
              </a:rPr>
              <a:t>AWS Lambda Pricing</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When should I use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Provisioned Concurrency is ideal for building latency-sensitive applications, such as web or mobile backends, synchronously invoked APIs, and interactive microservices. You can easily configure the appropriate amount of concurrency based on your application's unique demand. You can increase the amount of concurrency during times of high demand and lower it, or turn it off completely, when demand decreases.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a functions receives invocations above the configured level of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If the concurrency of a function reaches the configured level, subsequent invocations of the function have the latency and scale characteristics of regular Lambda functions. You can restrict your function to only scale up to the configured level. Doing so prevents the function from exceeding the configured level of Provisioned Concurrency. This is a mechanism to prevent undesired variability in your application when demand exceeds the anticipated amount.</a:t>
            </a:r>
            <a:br>
              <a:rPr lang="en-US" dirty="0">
                <a:solidFill>
                  <a:srgbClr val="232F3E"/>
                </a:solidFill>
                <a:effectLst/>
              </a:rPr>
            </a:br>
            <a:endParaRPr lang="en-US" dirty="0">
              <a:solidFill>
                <a:srgbClr val="232F3E"/>
              </a:solidFill>
              <a:effectLst/>
            </a:endParaRPr>
          </a:p>
          <a:p>
            <a:r>
              <a:rPr lang="en-US" b="1" dirty="0">
                <a:solidFill>
                  <a:srgbClr val="232F3E"/>
                </a:solidFill>
                <a:effectLst/>
              </a:rPr>
              <a:t>Amazon EFS for AWS Lambda</a:t>
            </a:r>
          </a:p>
          <a:p>
            <a:r>
              <a:rPr lang="en-US" b="1" dirty="0"/>
              <a:t>Q: What is Amazon EFS for AWS Lambda?</a:t>
            </a:r>
            <a:endParaRPr lang="en-US" dirty="0"/>
          </a:p>
          <a:p>
            <a:r>
              <a:rPr lang="en-US" dirty="0"/>
              <a:t>With Amazon Elastic File System (Amazon EFS) for AWS Lambda, customers can securely read, write and persist large volumes of data at virtually any scale using a fully managed elastic NFS file system that can scale on demand without the need for provisioning or capacity management. Previously, developers added code to their functions to download data from S3 or databases to local temporary storage, limited to 512MB. With EFS for Lambda, developers don't need to write code to download data to temporary storage in order to process it. </a:t>
            </a:r>
          </a:p>
          <a:p>
            <a:r>
              <a:rPr lang="en-US" b="1" dirty="0"/>
              <a:t>Q: How do I set up Amazon EFS for Lambda?</a:t>
            </a:r>
            <a:endParaRPr lang="en-US" dirty="0"/>
          </a:p>
          <a:p>
            <a:r>
              <a:rPr lang="en-US" dirty="0"/>
              <a:t>Developers can easily connect an existing EFS file system to a Lambda function via an </a:t>
            </a:r>
            <a:r>
              <a:rPr lang="en-US" dirty="0">
                <a:hlinkClick r:id="rId48"/>
              </a:rPr>
              <a:t>EFS Access Point</a:t>
            </a:r>
            <a:r>
              <a:rPr lang="en-US" dirty="0"/>
              <a:t> by using the console, CLI or SDK. When the function is first invoked, the file system is automatically mounted and made available to function code. You can learn more in the documentation.</a:t>
            </a:r>
          </a:p>
          <a:p>
            <a:r>
              <a:rPr lang="en-US" b="1" dirty="0"/>
              <a:t>Q: Do I need to configure my function with VPC settings before I can use my Amazon EFS file system?</a:t>
            </a:r>
            <a:endParaRPr lang="en-US" dirty="0"/>
          </a:p>
          <a:p>
            <a:r>
              <a:rPr lang="en-US" dirty="0"/>
              <a:t>Yes. Mount targets for Amazon EFS are associated with a subnets in a VPC. The AWS Lambda function needs to be configured to access that VPC.</a:t>
            </a:r>
            <a:br>
              <a:rPr lang="en-US" dirty="0"/>
            </a:br>
            <a:br>
              <a:rPr lang="en-US" dirty="0"/>
            </a:br>
            <a:r>
              <a:rPr lang="en-US" b="1" dirty="0"/>
              <a:t>Q: Who should use Amazon EFS for Lambda?</a:t>
            </a:r>
            <a:endParaRPr lang="en-US" dirty="0"/>
          </a:p>
          <a:p>
            <a:r>
              <a:rPr lang="en-US" dirty="0"/>
              <a:t>Using EFS for Lambda is ideal for building machine learning applications or loading large reference files or models, processing or backing up large amounts of data, hosting web content, or developing internal build systems. Customers can also use EFS for Lambda to keep state between invocations within a stateful microservice architecture, in a </a:t>
            </a:r>
            <a:r>
              <a:rPr lang="en-US" dirty="0" err="1"/>
              <a:t>StepFunctions</a:t>
            </a:r>
            <a:r>
              <a:rPr lang="en-US" dirty="0"/>
              <a:t> workflow, or sharing files between serverless applications and instance or container-based applications. </a:t>
            </a:r>
          </a:p>
          <a:p>
            <a:r>
              <a:rPr lang="en-US" b="1" dirty="0"/>
              <a:t>Q: Will my data be encrypted in transit?</a:t>
            </a:r>
            <a:endParaRPr lang="en-US" dirty="0"/>
          </a:p>
          <a:p>
            <a:r>
              <a:rPr lang="en-US" dirty="0"/>
              <a:t>Yes. Data encryption in transit uses industry standard Transport Layer Security (TLS) 1.2 to encrypt data sent between AWS Lambda functions and the Amazon EFS file systems.</a:t>
            </a:r>
          </a:p>
          <a:p>
            <a:r>
              <a:rPr lang="en-US" b="1" dirty="0"/>
              <a:t>Q: Is my data encrypted at rest?</a:t>
            </a:r>
            <a:endParaRPr lang="en-US" dirty="0"/>
          </a:p>
          <a:p>
            <a:r>
              <a:rPr lang="en-US" dirty="0"/>
              <a:t>Customers can provision Amazon EFS to encrypt data at rest. Data encrypted at rest is transparently encrypted while being written, and transparently decrypted while being read, so you don’t have to modify your applications. Encryption keys are managed by the AWS Key Management Service (KMS), eliminating the need to build and maintain a secure key management infrastructure.</a:t>
            </a:r>
          </a:p>
          <a:p>
            <a:r>
              <a:rPr lang="en-US" b="1" dirty="0"/>
              <a:t>Q: How will I be charged for Amazon EFS for AWS Lambda?</a:t>
            </a:r>
            <a:endParaRPr lang="en-US" dirty="0"/>
          </a:p>
          <a:p>
            <a:r>
              <a:rPr lang="en-US" dirty="0"/>
              <a:t>There is no additional charge for using Amazon EFS for AWS Lambda. Customers pay the standard price for AWS Lambda and for Amazon EFS. When using Lambda and EFS in the same availability zone, customers are not charged for data transfer. However, if they use VPC peering for Cross-Account access, they will incur data transfer charges. To learn more, please see </a:t>
            </a:r>
            <a:r>
              <a:rPr lang="en-US" dirty="0">
                <a:hlinkClick r:id="rId28"/>
              </a:rPr>
              <a:t>Pricing</a:t>
            </a:r>
            <a:r>
              <a:rPr lang="en-US" dirty="0"/>
              <a:t>.</a:t>
            </a:r>
          </a:p>
          <a:p>
            <a:r>
              <a:rPr lang="en-US" b="1" dirty="0"/>
              <a:t>Q: Can I associate more than one Amazon EFS file system with my AWS Lambda function?</a:t>
            </a:r>
            <a:endParaRPr lang="en-US" dirty="0"/>
          </a:p>
          <a:p>
            <a:r>
              <a:rPr lang="en-US" dirty="0"/>
              <a:t>No. Each Lambda function will be able to access one EFS file system.</a:t>
            </a:r>
          </a:p>
          <a:p>
            <a:r>
              <a:rPr lang="en-US" b="1" dirty="0"/>
              <a:t>Q: Can I use the same Amazon EFS file system across multiple functions, containers, and instances?</a:t>
            </a:r>
            <a:endParaRPr lang="en-US" dirty="0"/>
          </a:p>
          <a:p>
            <a:r>
              <a:rPr lang="en-US" dirty="0"/>
              <a:t>Yes. Amazon EFS supports Lambda functions, ECS and </a:t>
            </a:r>
            <a:r>
              <a:rPr lang="en-US" dirty="0" err="1"/>
              <a:t>Fargate</a:t>
            </a:r>
            <a:r>
              <a:rPr lang="en-US" dirty="0"/>
              <a:t> containers, and EC2 instances. You can share the same file system and use IAM policy and Access Points to control what each function, container, or instance has access to.  </a:t>
            </a:r>
          </a:p>
          <a:p>
            <a:r>
              <a:rPr lang="en-US" b="1" dirty="0" err="1">
                <a:solidFill>
                  <a:srgbClr val="232F3E"/>
                </a:solidFill>
                <a:effectLst/>
              </a:rPr>
              <a:t>Lambda@Edge</a:t>
            </a:r>
            <a:endParaRPr lang="en-US" b="1" dirty="0">
              <a:solidFill>
                <a:srgbClr val="232F3E"/>
              </a:solidFill>
              <a:effectLst/>
            </a:endParaRPr>
          </a:p>
          <a:p>
            <a:r>
              <a:rPr lang="en-US" b="1" dirty="0">
                <a:solidFill>
                  <a:srgbClr val="232F3E"/>
                </a:solidFill>
                <a:effectLst/>
              </a:rPr>
              <a:t>Q: What is </a:t>
            </a:r>
            <a:r>
              <a:rPr lang="en-US" b="1" dirty="0" err="1">
                <a:solidFill>
                  <a:srgbClr val="232F3E"/>
                </a:solidFill>
                <a:effectLst/>
              </a:rPr>
              <a:t>Lambda@Edge</a:t>
            </a:r>
            <a:r>
              <a:rPr lang="en-US" b="1" dirty="0">
                <a:solidFill>
                  <a:srgbClr val="232F3E"/>
                </a:solidFill>
                <a:effectLst/>
              </a:rPr>
              <a:t>?</a:t>
            </a:r>
            <a:endParaRPr lang="en-US" dirty="0">
              <a:solidFill>
                <a:srgbClr val="232F3E"/>
              </a:solidFill>
              <a:effectLst/>
            </a:endParaRPr>
          </a:p>
          <a:p>
            <a:r>
              <a:rPr lang="en-US" dirty="0" err="1">
                <a:solidFill>
                  <a:srgbClr val="232F3E"/>
                </a:solidFill>
                <a:effectLst/>
                <a:hlinkClick r:id="rId49"/>
              </a:rPr>
              <a:t>Lambda@Edge</a:t>
            </a:r>
            <a:r>
              <a:rPr lang="en-US" dirty="0">
                <a:solidFill>
                  <a:srgbClr val="232F3E"/>
                </a:solidFill>
                <a:effectLst/>
              </a:rPr>
              <a:t> allows you to run code across AWS locations globally without provisioning or managing servers, responding to end users at the lowest network latency. You just upload your Node.js or Python code to AWS Lambda and configure your function to be triggered in response to </a:t>
            </a:r>
            <a:r>
              <a:rPr lang="en-US" dirty="0">
                <a:solidFill>
                  <a:srgbClr val="232F3E"/>
                </a:solidFill>
                <a:effectLst/>
                <a:hlinkClick r:id="rId50"/>
              </a:rPr>
              <a:t>Amazon CloudFront</a:t>
            </a:r>
            <a:r>
              <a:rPr lang="en-US" dirty="0">
                <a:solidFill>
                  <a:srgbClr val="232F3E"/>
                </a:solidFill>
                <a:effectLst/>
              </a:rPr>
              <a:t> requests (i.e., when a viewer request lands, when a request is forwarded to or received back from the origin, and right before responding back to the end user). The code is then ready to execute across AWS locations globally when a request for content is received, and scales with the volume of CloudFront requests globally. Learn more in our </a:t>
            </a:r>
            <a:r>
              <a:rPr lang="en-US" dirty="0">
                <a:solidFill>
                  <a:srgbClr val="232F3E"/>
                </a:solidFill>
                <a:effectLst/>
                <a:hlinkClick r:id="rId51"/>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t>
            </a:r>
            <a:r>
              <a:rPr lang="en-US" b="1" dirty="0" err="1">
                <a:solidFill>
                  <a:srgbClr val="232F3E"/>
                </a:solidFill>
                <a:effectLst/>
              </a:rPr>
              <a:t>Lambda@Edge</a:t>
            </a:r>
            <a:r>
              <a:rPr lang="en-US" b="1" dirty="0">
                <a:solidFill>
                  <a:srgbClr val="232F3E"/>
                </a:solidFill>
                <a:effectLst/>
              </a:rPr>
              <a:t>?</a:t>
            </a:r>
            <a:endParaRPr lang="en-US" dirty="0">
              <a:solidFill>
                <a:srgbClr val="232F3E"/>
              </a:solidFill>
              <a:effectLst/>
            </a:endParaRPr>
          </a:p>
          <a:p>
            <a:r>
              <a:rPr lang="en-US" dirty="0">
                <a:solidFill>
                  <a:srgbClr val="232F3E"/>
                </a:solidFill>
                <a:effectLst/>
              </a:rPr>
              <a:t>To use </a:t>
            </a:r>
            <a:r>
              <a:rPr lang="en-US" dirty="0" err="1">
                <a:solidFill>
                  <a:srgbClr val="232F3E"/>
                </a:solidFill>
                <a:effectLst/>
              </a:rPr>
              <a:t>Lambda@Edge</a:t>
            </a:r>
            <a:r>
              <a:rPr lang="en-US" dirty="0">
                <a:solidFill>
                  <a:srgbClr val="232F3E"/>
                </a:solidFill>
                <a:effectLst/>
              </a:rPr>
              <a:t>, you just upload your code to AWS Lambda and associate a function version to be triggered in response to Amazon CloudFront requests. Your code must satisfy the </a:t>
            </a:r>
            <a:r>
              <a:rPr lang="en-US" dirty="0" err="1">
                <a:solidFill>
                  <a:srgbClr val="232F3E"/>
                </a:solidFill>
                <a:effectLst/>
              </a:rPr>
              <a:t>Lambda@Edge</a:t>
            </a:r>
            <a:r>
              <a:rPr lang="en-US" dirty="0">
                <a:solidFill>
                  <a:srgbClr val="232F3E"/>
                </a:solidFill>
                <a:effectLst/>
              </a:rPr>
              <a:t> service limits. </a:t>
            </a:r>
            <a:r>
              <a:rPr lang="en-US" dirty="0" err="1">
                <a:solidFill>
                  <a:srgbClr val="232F3E"/>
                </a:solidFill>
                <a:effectLst/>
              </a:rPr>
              <a:t>Lambda@Edge</a:t>
            </a:r>
            <a:r>
              <a:rPr lang="en-US" dirty="0">
                <a:solidFill>
                  <a:srgbClr val="232F3E"/>
                </a:solidFill>
                <a:effectLst/>
              </a:rPr>
              <a:t> supports Node.js and Python for global invocation by CloudFront events at this time. Learn more in our </a:t>
            </a:r>
            <a:r>
              <a:rPr lang="en-US" dirty="0">
                <a:solidFill>
                  <a:srgbClr val="232F3E"/>
                </a:solidFill>
                <a:effectLst/>
                <a:hlinkClick r:id="rId51"/>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When should I use </a:t>
            </a:r>
            <a:r>
              <a:rPr lang="en-US" b="1" dirty="0" err="1">
                <a:solidFill>
                  <a:srgbClr val="232F3E"/>
                </a:solidFill>
                <a:effectLst/>
              </a:rPr>
              <a:t>Lambda@Edge</a:t>
            </a:r>
            <a:r>
              <a:rPr lang="en-US" b="1" dirty="0">
                <a:solidFill>
                  <a:srgbClr val="232F3E"/>
                </a:solidFill>
                <a:effectLst/>
              </a:rPr>
              <a:t>?</a:t>
            </a:r>
            <a:endParaRPr lang="en-US" dirty="0">
              <a:solidFill>
                <a:srgbClr val="232F3E"/>
              </a:solidFill>
              <a:effectLst/>
            </a:endParaRPr>
          </a:p>
          <a:p>
            <a:r>
              <a:rPr lang="en-US" dirty="0" err="1">
                <a:solidFill>
                  <a:srgbClr val="232F3E"/>
                </a:solidFill>
                <a:effectLst/>
              </a:rPr>
              <a:t>Lambda@Edge</a:t>
            </a:r>
            <a:r>
              <a:rPr lang="en-US" dirty="0">
                <a:solidFill>
                  <a:srgbClr val="232F3E"/>
                </a:solidFill>
                <a:effectLst/>
              </a:rPr>
              <a:t> is optimized for latency sensitive use cases where your end viewers are distributed globally. All the information you need to make a decision should be available at the CloudFront edge, within the function and the request. This means that use cases where you are looking to make decisions on how to serve content based on user characteristics (e.g., location, client device, </a:t>
            </a:r>
            <a:r>
              <a:rPr lang="en-US" dirty="0" err="1">
                <a:solidFill>
                  <a:srgbClr val="232F3E"/>
                </a:solidFill>
                <a:effectLst/>
              </a:rPr>
              <a:t>etc</a:t>
            </a:r>
            <a:r>
              <a:rPr lang="en-US" dirty="0">
                <a:solidFill>
                  <a:srgbClr val="232F3E"/>
                </a:solidFill>
                <a:effectLst/>
              </a:rPr>
              <a:t>) can now be executed and served close to your users without having to be routed back to a centralized server.</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deploy my existing Lambda functions for global invocation?</a:t>
            </a:r>
            <a:endParaRPr lang="en-US" dirty="0">
              <a:solidFill>
                <a:srgbClr val="232F3E"/>
              </a:solidFill>
              <a:effectLst/>
            </a:endParaRPr>
          </a:p>
          <a:p>
            <a:r>
              <a:rPr lang="en-US" dirty="0">
                <a:solidFill>
                  <a:srgbClr val="232F3E"/>
                </a:solidFill>
                <a:effectLst/>
              </a:rPr>
              <a:t>You can associate existing Lambda functions with CloudFront events for global invocation if the function satisfies the </a:t>
            </a:r>
            <a:r>
              <a:rPr lang="en-US" dirty="0" err="1">
                <a:solidFill>
                  <a:srgbClr val="232F3E"/>
                </a:solidFill>
                <a:effectLst/>
              </a:rPr>
              <a:t>Lambda@Edge</a:t>
            </a:r>
            <a:r>
              <a:rPr lang="en-US" dirty="0">
                <a:solidFill>
                  <a:srgbClr val="232F3E"/>
                </a:solidFill>
                <a:effectLst/>
              </a:rPr>
              <a:t> service requirements and limits. Read more </a:t>
            </a:r>
            <a:r>
              <a:rPr lang="en-US" dirty="0">
                <a:solidFill>
                  <a:srgbClr val="232F3E"/>
                </a:solidFill>
                <a:effectLst/>
                <a:hlinkClick r:id="rId52"/>
              </a:rPr>
              <a:t>here</a:t>
            </a:r>
            <a:r>
              <a:rPr lang="en-US" dirty="0">
                <a:solidFill>
                  <a:srgbClr val="232F3E"/>
                </a:solidFill>
                <a:effectLst/>
              </a:rPr>
              <a:t> on how to update your function properties.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Amazon CloudFront events can be used to trigger my functions?</a:t>
            </a:r>
            <a:endParaRPr lang="en-US" dirty="0">
              <a:solidFill>
                <a:srgbClr val="232F3E"/>
              </a:solidFill>
              <a:effectLst/>
            </a:endParaRPr>
          </a:p>
          <a:p>
            <a:r>
              <a:rPr lang="en-US" dirty="0">
                <a:solidFill>
                  <a:srgbClr val="232F3E"/>
                </a:solidFill>
                <a:effectLst/>
              </a:rPr>
              <a:t>Your functions will automatically trigger in response to the following Amazon CloudFront events:</a:t>
            </a:r>
          </a:p>
          <a:p>
            <a:pPr>
              <a:buFont typeface="Arial" panose="020B0604020202020204" pitchFamily="34" charset="0"/>
              <a:buChar char="•"/>
            </a:pPr>
            <a:r>
              <a:rPr lang="en-US" dirty="0">
                <a:solidFill>
                  <a:srgbClr val="232F3E"/>
                </a:solidFill>
                <a:effectLst/>
              </a:rPr>
              <a:t>Viewer Request - This event occurs when an end user or a device on the Internet makes an HTTP(S) request to CloudFront, and the request arrives at the edge location closest to that user.</a:t>
            </a:r>
          </a:p>
          <a:p>
            <a:pPr>
              <a:buFont typeface="Arial" panose="020B0604020202020204" pitchFamily="34" charset="0"/>
              <a:buChar char="•"/>
            </a:pPr>
            <a:r>
              <a:rPr lang="en-US" dirty="0">
                <a:solidFill>
                  <a:srgbClr val="232F3E"/>
                </a:solidFill>
                <a:effectLst/>
              </a:rPr>
              <a:t>Viewer Response - This event occurs when the CloudFront server at the edge is ready to respond to the end user or the device that made the request.</a:t>
            </a:r>
          </a:p>
          <a:p>
            <a:pPr>
              <a:buFont typeface="Arial" panose="020B0604020202020204" pitchFamily="34" charset="0"/>
              <a:buChar char="•"/>
            </a:pPr>
            <a:r>
              <a:rPr lang="en-US" dirty="0">
                <a:solidFill>
                  <a:srgbClr val="232F3E"/>
                </a:solidFill>
                <a:effectLst/>
              </a:rPr>
              <a:t>Origin Request - This event occurs when the CloudFront edge server does not already have the requested object in its cache, and the viewer request is ready to be sent to your backend origin webserver (e.g. Amazon EC2, or Application Load Balancer, or Amazon S3).</a:t>
            </a:r>
          </a:p>
          <a:p>
            <a:pPr>
              <a:buFont typeface="Arial" panose="020B0604020202020204" pitchFamily="34" charset="0"/>
              <a:buChar char="•"/>
            </a:pPr>
            <a:r>
              <a:rPr lang="en-US" dirty="0">
                <a:solidFill>
                  <a:srgbClr val="232F3E"/>
                </a:solidFill>
                <a:effectLst/>
              </a:rPr>
              <a:t>Origin Response - This event occurs when the CloudFront server at the edge receives a response from your backend origin webserver.</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is AWS </a:t>
            </a:r>
            <a:r>
              <a:rPr lang="en-US" b="1" dirty="0" err="1">
                <a:solidFill>
                  <a:srgbClr val="232F3E"/>
                </a:solidFill>
                <a:effectLst/>
              </a:rPr>
              <a:t>Lambda@Edge</a:t>
            </a:r>
            <a:r>
              <a:rPr lang="en-US" b="1" dirty="0">
                <a:solidFill>
                  <a:srgbClr val="232F3E"/>
                </a:solidFill>
                <a:effectLst/>
              </a:rPr>
              <a:t> different from using AWS Lambda behind Amazon API Gateway?</a:t>
            </a:r>
            <a:endParaRPr lang="en-US" dirty="0">
              <a:solidFill>
                <a:srgbClr val="232F3E"/>
              </a:solidFill>
              <a:effectLst/>
            </a:endParaRPr>
          </a:p>
          <a:p>
            <a:r>
              <a:rPr lang="en-US" dirty="0">
                <a:solidFill>
                  <a:srgbClr val="232F3E"/>
                </a:solidFill>
                <a:effectLst/>
              </a:rPr>
              <a:t>The difference is that API Gateway and Lambda are regional services. Using </a:t>
            </a:r>
            <a:r>
              <a:rPr lang="en-US" dirty="0" err="1">
                <a:solidFill>
                  <a:srgbClr val="232F3E"/>
                </a:solidFill>
                <a:effectLst/>
                <a:hlinkClick r:id="rId49"/>
              </a:rPr>
              <a:t>Lambda@Edge</a:t>
            </a:r>
            <a:r>
              <a:rPr lang="en-US" dirty="0">
                <a:solidFill>
                  <a:srgbClr val="232F3E"/>
                </a:solidFill>
                <a:effectLst/>
              </a:rPr>
              <a:t> and </a:t>
            </a:r>
            <a:r>
              <a:rPr lang="en-US" dirty="0">
                <a:solidFill>
                  <a:srgbClr val="232F3E"/>
                </a:solidFill>
                <a:effectLst/>
                <a:hlinkClick r:id="rId50"/>
              </a:rPr>
              <a:t>Amazon CloudFront</a:t>
            </a:r>
            <a:r>
              <a:rPr lang="en-US" dirty="0">
                <a:solidFill>
                  <a:srgbClr val="232F3E"/>
                </a:solidFill>
                <a:effectLst/>
              </a:rPr>
              <a:t> allows you to execute logic across multiple AWS locations based on where your end viewers are located.</a:t>
            </a:r>
          </a:p>
          <a:p>
            <a:r>
              <a:rPr lang="en-US" b="1" dirty="0">
                <a:solidFill>
                  <a:srgbClr val="232F3E"/>
                </a:solidFill>
                <a:effectLst/>
              </a:rPr>
              <a:t>Scalability and availability</a:t>
            </a:r>
          </a:p>
          <a:p>
            <a:r>
              <a:rPr lang="en-US" b="1" dirty="0">
                <a:solidFill>
                  <a:srgbClr val="232F3E"/>
                </a:solidFill>
                <a:effectLst/>
              </a:rPr>
              <a:t>Q: How available are AWS Lambda functions?</a:t>
            </a:r>
            <a:endParaRPr lang="en-US" dirty="0">
              <a:solidFill>
                <a:srgbClr val="232F3E"/>
              </a:solidFill>
              <a:effectLst/>
            </a:endParaRPr>
          </a:p>
          <a:p>
            <a:r>
              <a:rPr lang="en-US" dirty="0">
                <a:solidFill>
                  <a:srgbClr val="232F3E"/>
                </a:solidFill>
                <a:effectLst/>
              </a:rPr>
              <a:t>AWS Lambda is designed to use replication and redundancy to provide high availability for both the service itself and for the Lambda functions it operates. There are no maintenance windows or scheduled downtimes for either.</a:t>
            </a:r>
            <a:br>
              <a:rPr lang="en-US" dirty="0">
                <a:solidFill>
                  <a:srgbClr val="232F3E"/>
                </a:solidFill>
                <a:effectLst/>
              </a:rPr>
            </a:br>
            <a:endParaRPr lang="en-US" dirty="0">
              <a:solidFill>
                <a:srgbClr val="232F3E"/>
              </a:solidFill>
              <a:effectLst/>
            </a:endParaRPr>
          </a:p>
          <a:p>
            <a:r>
              <a:rPr lang="en-US" b="1" dirty="0">
                <a:solidFill>
                  <a:srgbClr val="232F3E"/>
                </a:solidFill>
                <a:effectLst/>
              </a:rPr>
              <a:t>Q: Do my AWS Lambda functions remain available when I change my code or its configuration?</a:t>
            </a:r>
            <a:endParaRPr lang="en-US" dirty="0">
              <a:solidFill>
                <a:srgbClr val="232F3E"/>
              </a:solidFill>
              <a:effectLst/>
            </a:endParaRPr>
          </a:p>
          <a:p>
            <a:r>
              <a:rPr lang="en-US" dirty="0">
                <a:solidFill>
                  <a:srgbClr val="232F3E"/>
                </a:solidFill>
                <a:effectLst/>
              </a:rPr>
              <a:t>Yes. When you update a Lambda function, there will be a brief window of time, typically less than a minute, when requests could be served by either the old or the new version of your function.</a:t>
            </a:r>
          </a:p>
          <a:p>
            <a:r>
              <a:rPr lang="en-US" b="1" dirty="0">
                <a:solidFill>
                  <a:srgbClr val="232F3E"/>
                </a:solidFill>
                <a:effectLst/>
              </a:rPr>
              <a:t>Q: Is there a limit to the number of AWS Lambda functions I can execute at once?</a:t>
            </a:r>
            <a:endParaRPr lang="en-US" dirty="0">
              <a:solidFill>
                <a:srgbClr val="232F3E"/>
              </a:solidFill>
              <a:effectLst/>
            </a:endParaRPr>
          </a:p>
          <a:p>
            <a:r>
              <a:rPr lang="en-US" dirty="0">
                <a:solidFill>
                  <a:srgbClr val="232F3E"/>
                </a:solidFill>
                <a:effectLst/>
              </a:rPr>
              <a:t>No. AWS Lambda is designed to run many instances of your functions in parallel. However, AWS Lambda has a default safety throttle for number of concurrent executions per account per region (visit </a:t>
            </a:r>
            <a:r>
              <a:rPr lang="en-US" dirty="0">
                <a:solidFill>
                  <a:srgbClr val="232F3E"/>
                </a:solidFill>
                <a:effectLst/>
                <a:hlinkClick r:id="rId53"/>
              </a:rPr>
              <a:t>here</a:t>
            </a:r>
            <a:r>
              <a:rPr lang="en-US" dirty="0">
                <a:solidFill>
                  <a:srgbClr val="232F3E"/>
                </a:solidFill>
                <a:effectLst/>
              </a:rPr>
              <a:t> for info on default safety throttle limits). You can also control the maximum concurrent executions for individual AWS Lambda functions which you can use to reserve a subset of your account concurrency limit for critical functions, or cap traffic rates to downstream resources.</a:t>
            </a:r>
            <a:br>
              <a:rPr lang="en-US" dirty="0">
                <a:solidFill>
                  <a:srgbClr val="232F3E"/>
                </a:solidFill>
                <a:effectLst/>
              </a:rPr>
            </a:br>
            <a:br>
              <a:rPr lang="en-US" dirty="0">
                <a:solidFill>
                  <a:srgbClr val="232F3E"/>
                </a:solidFill>
                <a:effectLst/>
              </a:rPr>
            </a:br>
            <a:r>
              <a:rPr lang="en-US" dirty="0">
                <a:solidFill>
                  <a:srgbClr val="232F3E"/>
                </a:solidFill>
                <a:effectLst/>
              </a:rPr>
              <a:t>If you wish to submit a request to increase the throttle limit you can visit our </a:t>
            </a:r>
            <a:r>
              <a:rPr lang="en-US" dirty="0">
                <a:solidFill>
                  <a:srgbClr val="232F3E"/>
                </a:solidFill>
                <a:effectLst/>
                <a:hlinkClick r:id="rId54"/>
              </a:rPr>
              <a:t>Support Center</a:t>
            </a:r>
            <a:r>
              <a:rPr lang="en-US" dirty="0">
                <a:solidFill>
                  <a:srgbClr val="232F3E"/>
                </a:solidFill>
                <a:effectLst/>
              </a:rPr>
              <a:t>, click "Open a new case," and file a service limit increase request.</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my account exceeds the default throttle limit on concurrent executions?</a:t>
            </a:r>
            <a:br>
              <a:rPr lang="en-US" b="1" dirty="0">
                <a:solidFill>
                  <a:srgbClr val="232F3E"/>
                </a:solidFill>
                <a:effectLst/>
              </a:rPr>
            </a:br>
            <a:endParaRPr lang="en-US" dirty="0">
              <a:solidFill>
                <a:srgbClr val="232F3E"/>
              </a:solidFill>
              <a:effectLst/>
            </a:endParaRPr>
          </a:p>
          <a:p>
            <a:r>
              <a:rPr lang="en-US" dirty="0">
                <a:solidFill>
                  <a:srgbClr val="232F3E"/>
                </a:solidFill>
                <a:effectLst/>
              </a:rPr>
              <a:t>On exceeding the throttle limit, AWS Lambda functions being invoked synchronously will return a throttling error (429 error code). Lambda functions being invoked asynchronously can absorb reasonable bursts of traffic for approximately 15-30 minutes, after which incoming events will be rejected as throttled. In case the Lambda function is being invoked in response to Amazon S3 events, events rejected by AWS Lambda may be retained and retried by S3 for 24 hours. Events from Amazon Kinesis streams and Amazon DynamoDB streams are retried until the Lambda function succeeds or the data expires. Amazon Kinesis and Amazon DynamoDB Streams retain data for 24 hours.</a:t>
            </a:r>
            <a:br>
              <a:rPr lang="en-US" dirty="0">
                <a:solidFill>
                  <a:srgbClr val="232F3E"/>
                </a:solidFill>
                <a:effectLst/>
              </a:rPr>
            </a:br>
            <a:endParaRPr lang="en-US" dirty="0">
              <a:solidFill>
                <a:srgbClr val="232F3E"/>
              </a:solidFill>
              <a:effectLst/>
            </a:endParaRPr>
          </a:p>
          <a:p>
            <a:r>
              <a:rPr lang="en-US" b="1" dirty="0">
                <a:solidFill>
                  <a:srgbClr val="232F3E"/>
                </a:solidFill>
                <a:effectLst/>
              </a:rPr>
              <a:t>Q: Is the default limit applied on a per function level?</a:t>
            </a:r>
            <a:endParaRPr lang="en-US" dirty="0">
              <a:solidFill>
                <a:srgbClr val="232F3E"/>
              </a:solidFill>
              <a:effectLst/>
            </a:endParaRPr>
          </a:p>
          <a:p>
            <a:r>
              <a:rPr lang="en-US" dirty="0">
                <a:solidFill>
                  <a:srgbClr val="232F3E"/>
                </a:solidFill>
                <a:effectLst/>
              </a:rPr>
              <a:t>No, the default limit only applies at an account level.</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my Lambda function fails during processing an event?</a:t>
            </a:r>
            <a:endParaRPr lang="en-US" dirty="0">
              <a:solidFill>
                <a:srgbClr val="232F3E"/>
              </a:solidFill>
              <a:effectLst/>
            </a:endParaRPr>
          </a:p>
          <a:p>
            <a:r>
              <a:rPr lang="en-US" dirty="0">
                <a:solidFill>
                  <a:srgbClr val="232F3E"/>
                </a:solidFill>
                <a:effectLst/>
              </a:rPr>
              <a:t>On failure, Lambda functions being invoked synchronously will respond with an exception. Lambda functions being invoked asynchronously are retried at least 3 times. Events from Amazon Kinesis streams and Amazon DynamoDB streams are retried until the Lambda function succeeds or the data expires. Kinesis and DynamoDB Streams retain data for a minimum of 24 hours.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my Lambda function invocations exhaust the available policy?</a:t>
            </a:r>
            <a:endParaRPr lang="en-US" dirty="0">
              <a:solidFill>
                <a:srgbClr val="232F3E"/>
              </a:solidFill>
              <a:effectLst/>
            </a:endParaRPr>
          </a:p>
          <a:p>
            <a:r>
              <a:rPr lang="en-US" dirty="0">
                <a:solidFill>
                  <a:srgbClr val="232F3E"/>
                </a:solidFill>
                <a:effectLst/>
              </a:rPr>
              <a:t>On exceeding the retry policy for asynchronous invocations, you can configure a “dead letter queue” (DLQ) into which the event will be placed; in the absence of a configured DLQ the event may be rejected. On exceeding the retry policy for stream based invocations, the data would have already expired and therefore rejected.</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resources can I configure as a dead letter queue for a Lambda function?</a:t>
            </a:r>
            <a:endParaRPr lang="en-US" dirty="0">
              <a:solidFill>
                <a:srgbClr val="232F3E"/>
              </a:solidFill>
              <a:effectLst/>
            </a:endParaRPr>
          </a:p>
          <a:p>
            <a:r>
              <a:rPr lang="en-US" dirty="0">
                <a:solidFill>
                  <a:srgbClr val="232F3E"/>
                </a:solidFill>
                <a:effectLst/>
              </a:rPr>
              <a:t>You can configure an Amazon SQS queue or an Amazon SNS topic as your dead letter queue.</a:t>
            </a:r>
            <a:br>
              <a:rPr lang="en-US" dirty="0">
                <a:solidFill>
                  <a:srgbClr val="232F3E"/>
                </a:solidFill>
                <a:effectLst/>
              </a:rPr>
            </a:br>
            <a:endParaRPr lang="en-US" dirty="0">
              <a:solidFill>
                <a:srgbClr val="232F3E"/>
              </a:solidFill>
              <a:effectLst/>
            </a:endParaRPr>
          </a:p>
          <a:p>
            <a:r>
              <a:rPr lang="en-US" b="1" dirty="0">
                <a:solidFill>
                  <a:srgbClr val="232F3E"/>
                </a:solidFill>
                <a:effectLst/>
              </a:rPr>
              <a:t>Security and access control</a:t>
            </a:r>
          </a:p>
          <a:p>
            <a:r>
              <a:rPr lang="en-US" b="1" dirty="0">
                <a:solidFill>
                  <a:srgbClr val="232F3E"/>
                </a:solidFill>
                <a:effectLst/>
              </a:rPr>
              <a:t>Q: How do I allow my AWS Lambda function access to other AWS resources?</a:t>
            </a:r>
            <a:endParaRPr lang="en-US" dirty="0">
              <a:solidFill>
                <a:srgbClr val="232F3E"/>
              </a:solidFill>
              <a:effectLst/>
            </a:endParaRPr>
          </a:p>
          <a:p>
            <a:r>
              <a:rPr lang="en-US" dirty="0">
                <a:solidFill>
                  <a:srgbClr val="232F3E"/>
                </a:solidFill>
                <a:effectLst/>
              </a:rPr>
              <a:t>You grant permissions to your Lambda function to access other resources using an IAM role. AWS Lambda assumes the role while executing your Lambda function, so you always retain full, secure control of exactly which AWS resources it can use. Visit </a:t>
            </a:r>
            <a:r>
              <a:rPr lang="en-US" dirty="0">
                <a:solidFill>
                  <a:srgbClr val="232F3E"/>
                </a:solidFill>
                <a:effectLst/>
                <a:hlinkClick r:id="rId55"/>
              </a:rPr>
              <a:t>Setting up AWS Lambda</a:t>
            </a:r>
            <a:r>
              <a:rPr lang="en-US" dirty="0">
                <a:solidFill>
                  <a:srgbClr val="232F3E"/>
                </a:solidFill>
                <a:effectLst/>
              </a:rPr>
              <a:t> to learn more about roles.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control which Amazon S3 buckets can call which AWS Lambda functions?</a:t>
            </a:r>
            <a:endParaRPr lang="en-US" dirty="0">
              <a:solidFill>
                <a:srgbClr val="232F3E"/>
              </a:solidFill>
              <a:effectLst/>
            </a:endParaRPr>
          </a:p>
          <a:p>
            <a:r>
              <a:rPr lang="en-US" dirty="0">
                <a:solidFill>
                  <a:srgbClr val="232F3E"/>
                </a:solidFill>
                <a:effectLst/>
              </a:rPr>
              <a:t>When you configure an Amazon S3 bucket to send messages to an AWS Lambda function a resource policy rule will a be created that grants access. Visit the </a:t>
            </a:r>
            <a:r>
              <a:rPr lang="en-US" dirty="0">
                <a:solidFill>
                  <a:srgbClr val="232F3E"/>
                </a:solidFill>
                <a:effectLst/>
                <a:hlinkClick r:id="rId24"/>
              </a:rPr>
              <a:t>Lambda Developer's Guide</a:t>
            </a:r>
            <a:r>
              <a:rPr lang="en-US" dirty="0">
                <a:solidFill>
                  <a:srgbClr val="232F3E"/>
                </a:solidFill>
                <a:effectLst/>
              </a:rPr>
              <a:t> to learn more about resource policies and access controls for Lambda functions.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control which Amazon DynamoDB table or Amazon Kinesis stream an AWS Lambda function can poll?</a:t>
            </a:r>
            <a:endParaRPr lang="en-US" dirty="0">
              <a:solidFill>
                <a:srgbClr val="232F3E"/>
              </a:solidFill>
              <a:effectLst/>
            </a:endParaRPr>
          </a:p>
          <a:p>
            <a:r>
              <a:rPr lang="en-US" dirty="0">
                <a:solidFill>
                  <a:srgbClr val="232F3E"/>
                </a:solidFill>
                <a:effectLst/>
              </a:rPr>
              <a:t>Access controls are managed through the Lambda function’s role. The role you assign to your Lambda function also determines which resource(s) AWS Lambda can poll on its behalf. Visit the </a:t>
            </a:r>
            <a:r>
              <a:rPr lang="en-US" dirty="0">
                <a:solidFill>
                  <a:srgbClr val="232F3E"/>
                </a:solidFill>
                <a:effectLst/>
                <a:hlinkClick r:id="rId24"/>
              </a:rPr>
              <a:t>Lambda Developer's Guide</a:t>
            </a:r>
            <a:r>
              <a:rPr lang="en-US" dirty="0">
                <a:solidFill>
                  <a:srgbClr val="232F3E"/>
                </a:solidFill>
                <a:effectLst/>
              </a:rPr>
              <a:t> to learn more.</a:t>
            </a:r>
          </a:p>
          <a:p>
            <a:r>
              <a:rPr lang="en-US" b="1" dirty="0">
                <a:solidFill>
                  <a:srgbClr val="232F3E"/>
                </a:solidFill>
                <a:effectLst/>
              </a:rPr>
              <a:t>Q: How do I control which Amazon SQS queue an AWS Lambda function can poll?</a:t>
            </a:r>
            <a:endParaRPr lang="en-US" dirty="0">
              <a:solidFill>
                <a:srgbClr val="232F3E"/>
              </a:solidFill>
              <a:effectLst/>
            </a:endParaRPr>
          </a:p>
          <a:p>
            <a:r>
              <a:rPr lang="en-US" dirty="0">
                <a:solidFill>
                  <a:srgbClr val="232F3E"/>
                </a:solidFill>
                <a:effectLst/>
              </a:rPr>
              <a:t>Access controls can be managed by the Lambda function’s role or a resource policy setting on the queue itself. If both policies are present, the more restrictive of the two permissions will be applied.</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access resources behind Amazon VPC with my AWS Lambda function?</a:t>
            </a:r>
            <a:endParaRPr lang="en-US" dirty="0">
              <a:solidFill>
                <a:srgbClr val="232F3E"/>
              </a:solidFill>
              <a:effectLst/>
            </a:endParaRPr>
          </a:p>
          <a:p>
            <a:r>
              <a:rPr lang="en-US" dirty="0">
                <a:solidFill>
                  <a:srgbClr val="232F3E"/>
                </a:solidFill>
                <a:effectLst/>
              </a:rPr>
              <a:t>Yes. You can access resources behind Amazon VPC.</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enable and disable the VPC support for my Lambda function?</a:t>
            </a:r>
            <a:endParaRPr lang="en-US" dirty="0">
              <a:solidFill>
                <a:srgbClr val="232F3E"/>
              </a:solidFill>
              <a:effectLst/>
            </a:endParaRPr>
          </a:p>
          <a:p>
            <a:r>
              <a:rPr lang="en-US" dirty="0">
                <a:solidFill>
                  <a:srgbClr val="232F3E"/>
                </a:solidFill>
                <a:effectLst/>
              </a:rPr>
              <a:t>To enable VPC support, you need to specify one or more subnets in a single VPC and a security group as part of your function configuration. To disable VPC support, you need to update the function configuration and specify an empty list for the subnet and security group. You can change these settings using the AWS APIs, CLI, or AWS Lambda Management Console.</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a single Lambda function have access to multiple VPCs?</a:t>
            </a:r>
            <a:endParaRPr lang="en-US" dirty="0">
              <a:solidFill>
                <a:srgbClr val="232F3E"/>
              </a:solidFill>
              <a:effectLst/>
            </a:endParaRPr>
          </a:p>
          <a:p>
            <a:r>
              <a:rPr lang="en-US" dirty="0">
                <a:solidFill>
                  <a:srgbClr val="232F3E"/>
                </a:solidFill>
                <a:effectLst/>
              </a:rPr>
              <a:t>No. Lambda functions provide access only to a single VPC. If multiple subnets are specified, they must all be in the same VPC. You can connect to other VPCs by peering your VPCs.</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Lambda functions in a VPC also be able to access the internet and AWS Service endpoints?</a:t>
            </a:r>
            <a:endParaRPr lang="en-US" dirty="0">
              <a:solidFill>
                <a:srgbClr val="232F3E"/>
              </a:solidFill>
              <a:effectLst/>
            </a:endParaRPr>
          </a:p>
          <a:p>
            <a:r>
              <a:rPr lang="en-US" dirty="0">
                <a:solidFill>
                  <a:srgbClr val="232F3E"/>
                </a:solidFill>
                <a:effectLst/>
              </a:rPr>
              <a:t>Lambda functions configured to access resources in a particular VPC will not have access to the internet as a default configuration. If you need access to external endpoints, you will need to create a </a:t>
            </a:r>
            <a:r>
              <a:rPr lang="en-US" dirty="0">
                <a:solidFill>
                  <a:srgbClr val="232F3E"/>
                </a:solidFill>
                <a:effectLst/>
                <a:hlinkClick r:id="rId56"/>
              </a:rPr>
              <a:t>NAT</a:t>
            </a:r>
            <a:r>
              <a:rPr lang="en-US" dirty="0">
                <a:solidFill>
                  <a:srgbClr val="232F3E"/>
                </a:solidFill>
                <a:effectLst/>
              </a:rPr>
              <a:t> in your VPC to forward this traffic and configure your security group to allow this outbound traffic.</a:t>
            </a:r>
            <a:br>
              <a:rPr lang="en-US" dirty="0">
                <a:solidFill>
                  <a:srgbClr val="232F3E"/>
                </a:solidFill>
                <a:effectLst/>
              </a:rPr>
            </a:br>
            <a:endParaRPr lang="en-US" dirty="0">
              <a:solidFill>
                <a:srgbClr val="232F3E"/>
              </a:solidFill>
              <a:effectLst/>
            </a:endParaRPr>
          </a:p>
          <a:p>
            <a:r>
              <a:rPr lang="en-US" b="1" dirty="0">
                <a:solidFill>
                  <a:srgbClr val="232F3E"/>
                </a:solidFill>
                <a:effectLst/>
              </a:rPr>
              <a:t>AWS Lambda functions in Java</a:t>
            </a:r>
          </a:p>
          <a:p>
            <a:r>
              <a:rPr lang="en-US" b="1" dirty="0">
                <a:solidFill>
                  <a:srgbClr val="232F3E"/>
                </a:solidFill>
                <a:effectLst/>
              </a:rPr>
              <a:t>Q: How do I compile my AWS Lambda function Java code?</a:t>
            </a:r>
            <a:endParaRPr lang="en-US" dirty="0">
              <a:solidFill>
                <a:srgbClr val="232F3E"/>
              </a:solidFill>
              <a:effectLst/>
            </a:endParaRPr>
          </a:p>
          <a:p>
            <a:r>
              <a:rPr lang="en-US" dirty="0">
                <a:solidFill>
                  <a:srgbClr val="232F3E"/>
                </a:solidFill>
                <a:effectLst/>
              </a:rPr>
              <a:t>You can use standard tools like Maven or Gradle to compile your Lambda function. Your build process should mimic the same build process you would use to compile any Java code that depends on the AWS SDK. Run your Java compiler tool on your source files and include the AWS SDK 1.9 or later with transitive dependencies on your </a:t>
            </a:r>
            <a:r>
              <a:rPr lang="en-US" dirty="0" err="1">
                <a:solidFill>
                  <a:srgbClr val="232F3E"/>
                </a:solidFill>
                <a:effectLst/>
              </a:rPr>
              <a:t>classpath</a:t>
            </a:r>
            <a:r>
              <a:rPr lang="en-US" dirty="0">
                <a:solidFill>
                  <a:srgbClr val="232F3E"/>
                </a:solidFill>
                <a:effectLst/>
              </a:rPr>
              <a:t>. For more details, see our </a:t>
            </a:r>
            <a:r>
              <a:rPr lang="en-US" dirty="0">
                <a:solidFill>
                  <a:srgbClr val="232F3E"/>
                </a:solidFill>
                <a:effectLst/>
                <a:hlinkClick r:id="rId57"/>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is the JVM environment Lambda uses for execution of my function?</a:t>
            </a:r>
            <a:endParaRPr lang="en-US" dirty="0">
              <a:solidFill>
                <a:srgbClr val="232F3E"/>
              </a:solidFill>
              <a:effectLst/>
            </a:endParaRPr>
          </a:p>
          <a:p>
            <a:r>
              <a:rPr lang="en-US" dirty="0">
                <a:solidFill>
                  <a:srgbClr val="232F3E"/>
                </a:solidFill>
                <a:effectLst/>
              </a:rPr>
              <a:t>Lambda provides the Amazon Linux build of </a:t>
            </a:r>
            <a:r>
              <a:rPr lang="en-US" dirty="0" err="1">
                <a:solidFill>
                  <a:srgbClr val="232F3E"/>
                </a:solidFill>
                <a:effectLst/>
              </a:rPr>
              <a:t>openjdk</a:t>
            </a:r>
            <a:r>
              <a:rPr lang="en-US" dirty="0">
                <a:solidFill>
                  <a:srgbClr val="232F3E"/>
                </a:solidFill>
                <a:effectLst/>
              </a:rPr>
              <a:t> 1.8.</a:t>
            </a:r>
          </a:p>
          <a:p>
            <a:pPr marL="0" indent="0">
              <a:buNone/>
            </a:pPr>
            <a:endParaRPr lang="it-IT" dirty="0"/>
          </a:p>
        </p:txBody>
      </p:sp>
      <p:sp>
        <p:nvSpPr>
          <p:cNvPr id="4" name="Footer Placeholder 3">
            <a:extLst>
              <a:ext uri="{FF2B5EF4-FFF2-40B4-BE49-F238E27FC236}">
                <a16:creationId xmlns:a16="http://schemas.microsoft.com/office/drawing/2014/main" id="{03852331-F5BE-43BF-A5C8-63ABED47D7A0}"/>
              </a:ext>
            </a:extLst>
          </p:cNvPr>
          <p:cNvSpPr>
            <a:spLocks noGrp="1"/>
          </p:cNvSpPr>
          <p:nvPr>
            <p:ph type="ftr" sz="quarter" idx="11"/>
          </p:nvPr>
        </p:nvSpPr>
        <p:spPr/>
        <p:txBody>
          <a:bodyPr/>
          <a:lstStyle/>
          <a:p>
            <a:r>
              <a:rPr lang="en-US" dirty="0"/>
              <a:t>BIG DATA (Modulo 2)</a:t>
            </a:r>
          </a:p>
        </p:txBody>
      </p:sp>
      <p:sp>
        <p:nvSpPr>
          <p:cNvPr id="5" name="Slide Number Placeholder 4">
            <a:extLst>
              <a:ext uri="{FF2B5EF4-FFF2-40B4-BE49-F238E27FC236}">
                <a16:creationId xmlns:a16="http://schemas.microsoft.com/office/drawing/2014/main" id="{E0A9319A-4BD4-43B7-A5B2-9550940A6E19}"/>
              </a:ext>
            </a:extLst>
          </p:cNvPr>
          <p:cNvSpPr>
            <a:spLocks noGrp="1"/>
          </p:cNvSpPr>
          <p:nvPr>
            <p:ph type="sldNum" sz="quarter" idx="12"/>
          </p:nvPr>
        </p:nvSpPr>
        <p:spPr/>
        <p:txBody>
          <a:bodyPr/>
          <a:lstStyle/>
          <a:p>
            <a:fld id="{F66540BB-AA57-4860-985D-555AFC019405}" type="slidenum">
              <a:rPr lang="en-US" smtClean="0"/>
              <a:t>55</a:t>
            </a:fld>
            <a:endParaRPr lang="en-US"/>
          </a:p>
        </p:txBody>
      </p:sp>
    </p:spTree>
    <p:extLst>
      <p:ext uri="{BB962C8B-B14F-4D97-AF65-F5344CB8AC3E}">
        <p14:creationId xmlns:p14="http://schemas.microsoft.com/office/powerpoint/2010/main" val="72483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047C-B43C-45F6-BB94-62D2C7167B96}"/>
              </a:ext>
            </a:extLst>
          </p:cNvPr>
          <p:cNvSpPr>
            <a:spLocks noGrp="1"/>
          </p:cNvSpPr>
          <p:nvPr>
            <p:ph type="title"/>
          </p:nvPr>
        </p:nvSpPr>
        <p:spPr/>
        <p:txBody>
          <a:bodyPr/>
          <a:lstStyle/>
          <a:p>
            <a:r>
              <a:rPr lang="it-IT"/>
              <a:t>AWS Lambda</a:t>
            </a:r>
            <a:endParaRPr lang="it-IT" dirty="0"/>
          </a:p>
        </p:txBody>
      </p:sp>
      <p:sp>
        <p:nvSpPr>
          <p:cNvPr id="3" name="Content Placeholder 2">
            <a:extLst>
              <a:ext uri="{FF2B5EF4-FFF2-40B4-BE49-F238E27FC236}">
                <a16:creationId xmlns:a16="http://schemas.microsoft.com/office/drawing/2014/main" id="{235258EE-058B-4A52-A511-02412059F963}"/>
              </a:ext>
            </a:extLst>
          </p:cNvPr>
          <p:cNvSpPr>
            <a:spLocks noGrp="1"/>
          </p:cNvSpPr>
          <p:nvPr>
            <p:ph idx="1"/>
          </p:nvPr>
        </p:nvSpPr>
        <p:spPr/>
        <p:txBody>
          <a:bodyPr>
            <a:noAutofit/>
          </a:bodyPr>
          <a:lstStyle/>
          <a:p>
            <a:pPr lvl="1"/>
            <a:r>
              <a:rPr lang="en-US" dirty="0">
                <a:solidFill>
                  <a:srgbClr val="232F3E"/>
                </a:solidFill>
                <a:effectLst/>
                <a:hlinkClick r:id="rId2"/>
              </a:rPr>
              <a:t>Amazon EC2</a:t>
            </a:r>
            <a:r>
              <a:rPr lang="en-US" dirty="0">
                <a:solidFill>
                  <a:srgbClr val="232F3E"/>
                </a:solidFill>
                <a:effectLst/>
              </a:rPr>
              <a:t> offers flexibility, customize operating system, network and security settings</a:t>
            </a:r>
          </a:p>
          <a:p>
            <a:pPr lvl="2"/>
            <a:r>
              <a:rPr lang="en-US" dirty="0">
                <a:solidFill>
                  <a:srgbClr val="232F3E"/>
                </a:solidFill>
              </a:rPr>
              <a:t>A</a:t>
            </a:r>
            <a:r>
              <a:rPr lang="en-US" dirty="0">
                <a:solidFill>
                  <a:srgbClr val="232F3E"/>
                </a:solidFill>
                <a:effectLst/>
              </a:rPr>
              <a:t>llowing to easily move existing applications to the cloud. </a:t>
            </a:r>
          </a:p>
          <a:p>
            <a:pPr lvl="2"/>
            <a:r>
              <a:rPr lang="en-US" dirty="0">
                <a:solidFill>
                  <a:srgbClr val="232F3E"/>
                </a:solidFill>
                <a:effectLst/>
              </a:rPr>
              <a:t>You are responsible for provisioning capacity, monitoring fleet health and performance, and designing for fault tolerance and scalability</a:t>
            </a:r>
          </a:p>
          <a:p>
            <a:pPr lvl="1"/>
            <a:r>
              <a:rPr lang="en-US" dirty="0">
                <a:solidFill>
                  <a:srgbClr val="232F3E"/>
                </a:solidFill>
                <a:effectLst/>
              </a:rPr>
              <a:t>AWS Lambda makes it easy to execute code in response to events, such as changes to Amazon S3 buckets, updates to an Amazon DynamoDB table, or custom events generated by your applications or devices. </a:t>
            </a:r>
          </a:p>
          <a:p>
            <a:pPr lvl="2"/>
            <a:r>
              <a:rPr lang="en-US" dirty="0">
                <a:solidFill>
                  <a:srgbClr val="232F3E"/>
                </a:solidFill>
                <a:effectLst/>
              </a:rPr>
              <a:t>Do not have to provision your own instances; Lambda performs all the operational and administrative activities on your behalf, including capacity provisioning, monitoring fleet health, applying security patches to the underlying compute resources, deploying your code, running a web service front end, and monitoring and logging your code. </a:t>
            </a:r>
          </a:p>
          <a:p>
            <a:pPr lvl="2"/>
            <a:r>
              <a:rPr lang="en-US" dirty="0">
                <a:solidFill>
                  <a:srgbClr val="232F3E"/>
                </a:solidFill>
                <a:effectLst/>
              </a:rPr>
              <a:t>AWS Lambda provides easy scaling and high availability to your code without additional effort on your part.</a:t>
            </a:r>
          </a:p>
          <a:p>
            <a:pPr lvl="1"/>
            <a:r>
              <a:rPr lang="en-US" dirty="0">
                <a:solidFill>
                  <a:srgbClr val="232F3E"/>
                </a:solidFill>
              </a:rPr>
              <a:t>P</a:t>
            </a:r>
            <a:r>
              <a:rPr lang="en-US" dirty="0">
                <a:solidFill>
                  <a:srgbClr val="232F3E"/>
                </a:solidFill>
                <a:effectLst/>
              </a:rPr>
              <a:t>ay only for the compute time you consume, no charge when your code is not running</a:t>
            </a:r>
          </a:p>
          <a:p>
            <a:pPr lvl="1"/>
            <a:r>
              <a:rPr lang="en-US" dirty="0">
                <a:solidFill>
                  <a:srgbClr val="232F3E"/>
                </a:solidFill>
                <a:effectLst/>
              </a:rPr>
              <a:t>You can set up your code to automatically trigger from other AWS services</a:t>
            </a:r>
          </a:p>
          <a:p>
            <a:pPr lvl="1"/>
            <a:r>
              <a:rPr lang="en-US" dirty="0">
                <a:solidFill>
                  <a:srgbClr val="232F3E"/>
                </a:solidFill>
                <a:effectLst/>
              </a:rPr>
              <a:t>Each AWS Lambda function runs in its own isolated environment, with its own resources and file system view. AWS Lambda uses the same techniques as Amazon EC2 to provide security and separation at the infrastructure and execution levels.</a:t>
            </a:r>
          </a:p>
          <a:p>
            <a:pPr lvl="1"/>
            <a:r>
              <a:rPr lang="en-US" dirty="0">
                <a:solidFill>
                  <a:srgbClr val="232F3E"/>
                </a:solidFill>
                <a:effectLst/>
              </a:rPr>
              <a:t>AWS Lambda stores code in Amazon S3 and encrypts it at rest. AWS Lambda performs additional integrity checks while your code is in use.</a:t>
            </a:r>
            <a:br>
              <a:rPr lang="en-US" dirty="0">
                <a:solidFill>
                  <a:srgbClr val="232F3E"/>
                </a:solidFill>
                <a:effectLst/>
              </a:rPr>
            </a:br>
            <a:br>
              <a:rPr lang="en-US" dirty="0">
                <a:solidFill>
                  <a:srgbClr val="232F3E"/>
                </a:solidFill>
                <a:effectLst/>
              </a:rPr>
            </a:br>
            <a:br>
              <a:rPr lang="en-US" dirty="0">
                <a:solidFill>
                  <a:srgbClr val="232F3E"/>
                </a:solidFill>
                <a:effectLst/>
              </a:rPr>
            </a:br>
            <a:endParaRPr lang="en-US" dirty="0">
              <a:solidFill>
                <a:srgbClr val="232F3E"/>
              </a:solidFill>
              <a:effectLst/>
            </a:endParaRPr>
          </a:p>
          <a:p>
            <a:pPr marL="0" indent="0">
              <a:buNone/>
            </a:pPr>
            <a:r>
              <a:rPr lang="en-US" dirty="0">
                <a:solidFill>
                  <a:srgbClr val="232F3E"/>
                </a:solidFill>
                <a:effectLst/>
              </a:rPr>
              <a:t>Triggers</a:t>
            </a:r>
          </a:p>
          <a:p>
            <a:pPr lvl="1"/>
            <a:r>
              <a:rPr lang="it-IT" b="1" dirty="0"/>
              <a:t>Services </a:t>
            </a:r>
            <a:r>
              <a:rPr lang="it-IT" b="1" dirty="0" err="1"/>
              <a:t>that</a:t>
            </a:r>
            <a:r>
              <a:rPr lang="it-IT" b="1" dirty="0"/>
              <a:t> </a:t>
            </a:r>
            <a:r>
              <a:rPr lang="it-IT" b="1" dirty="0" err="1"/>
              <a:t>invoke</a:t>
            </a:r>
            <a:r>
              <a:rPr lang="it-IT" b="1" dirty="0"/>
              <a:t> Lambda </a:t>
            </a:r>
            <a:r>
              <a:rPr lang="it-IT" b="1" dirty="0" err="1"/>
              <a:t>functions</a:t>
            </a:r>
            <a:r>
              <a:rPr lang="it-IT" b="1" dirty="0"/>
              <a:t> </a:t>
            </a:r>
            <a:r>
              <a:rPr lang="it-IT" b="1" dirty="0" err="1"/>
              <a:t>synchronously</a:t>
            </a:r>
            <a:endParaRPr lang="it-IT" dirty="0"/>
          </a:p>
          <a:p>
            <a:pPr lvl="2"/>
            <a:r>
              <a:rPr lang="it-IT" dirty="0" err="1">
                <a:hlinkClick r:id="rId3"/>
              </a:rPr>
              <a:t>Elastic</a:t>
            </a:r>
            <a:r>
              <a:rPr lang="it-IT" dirty="0">
                <a:hlinkClick r:id="rId3"/>
              </a:rPr>
              <a:t> Load Balancing (Application Load </a:t>
            </a:r>
            <a:r>
              <a:rPr lang="it-IT" dirty="0" err="1">
                <a:hlinkClick r:id="rId3"/>
              </a:rPr>
              <a:t>Balancer</a:t>
            </a:r>
            <a:r>
              <a:rPr lang="it-IT" dirty="0">
                <a:hlinkClick r:id="rId3"/>
              </a:rPr>
              <a:t>)</a:t>
            </a:r>
            <a:r>
              <a:rPr lang="it-IT" dirty="0"/>
              <a:t>, </a:t>
            </a:r>
            <a:r>
              <a:rPr lang="it-IT" dirty="0">
                <a:hlinkClick r:id="rId4"/>
              </a:rPr>
              <a:t>Amazon Alexa</a:t>
            </a:r>
            <a:endParaRPr lang="it-IT" dirty="0"/>
          </a:p>
          <a:p>
            <a:pPr lvl="1"/>
            <a:r>
              <a:rPr lang="it-IT" b="1" dirty="0"/>
              <a:t>Services </a:t>
            </a:r>
            <a:r>
              <a:rPr lang="it-IT" b="1" dirty="0" err="1"/>
              <a:t>that</a:t>
            </a:r>
            <a:r>
              <a:rPr lang="it-IT" b="1" dirty="0"/>
              <a:t> </a:t>
            </a:r>
            <a:r>
              <a:rPr lang="it-IT" b="1" dirty="0" err="1"/>
              <a:t>invoke</a:t>
            </a:r>
            <a:r>
              <a:rPr lang="it-IT" b="1" dirty="0"/>
              <a:t> Lambda </a:t>
            </a:r>
            <a:r>
              <a:rPr lang="it-IT" b="1" dirty="0" err="1"/>
              <a:t>functions</a:t>
            </a:r>
            <a:r>
              <a:rPr lang="it-IT" b="1" dirty="0"/>
              <a:t> </a:t>
            </a:r>
            <a:r>
              <a:rPr lang="it-IT" b="1" dirty="0" err="1"/>
              <a:t>asynchronously</a:t>
            </a:r>
            <a:endParaRPr lang="it-IT" dirty="0"/>
          </a:p>
          <a:p>
            <a:pPr lvl="2"/>
            <a:r>
              <a:rPr lang="it-IT" dirty="0"/>
              <a:t>Lambda </a:t>
            </a:r>
            <a:r>
              <a:rPr lang="it-IT" dirty="0" err="1"/>
              <a:t>queues</a:t>
            </a:r>
            <a:r>
              <a:rPr lang="it-IT" dirty="0"/>
              <a:t> the event </a:t>
            </a:r>
            <a:r>
              <a:rPr lang="it-IT" dirty="0" err="1"/>
              <a:t>before</a:t>
            </a:r>
            <a:r>
              <a:rPr lang="it-IT" dirty="0"/>
              <a:t> </a:t>
            </a:r>
            <a:r>
              <a:rPr lang="it-IT" dirty="0" err="1"/>
              <a:t>passing</a:t>
            </a:r>
            <a:r>
              <a:rPr lang="it-IT" dirty="0"/>
              <a:t> </a:t>
            </a:r>
            <a:r>
              <a:rPr lang="it-IT" dirty="0" err="1"/>
              <a:t>it</a:t>
            </a:r>
            <a:r>
              <a:rPr lang="it-IT" dirty="0"/>
              <a:t> to </a:t>
            </a:r>
            <a:r>
              <a:rPr lang="it-IT" dirty="0" err="1"/>
              <a:t>your</a:t>
            </a:r>
            <a:r>
              <a:rPr lang="it-IT" dirty="0"/>
              <a:t> </a:t>
            </a:r>
            <a:r>
              <a:rPr lang="it-IT" dirty="0" err="1"/>
              <a:t>function</a:t>
            </a:r>
            <a:endParaRPr lang="it-IT" dirty="0"/>
          </a:p>
          <a:p>
            <a:pPr lvl="2"/>
            <a:r>
              <a:rPr lang="it-IT" dirty="0"/>
              <a:t>The </a:t>
            </a:r>
            <a:r>
              <a:rPr lang="it-IT" dirty="0" err="1"/>
              <a:t>other</a:t>
            </a:r>
            <a:r>
              <a:rPr lang="it-IT" dirty="0"/>
              <a:t> service </a:t>
            </a:r>
            <a:r>
              <a:rPr lang="it-IT" dirty="0" err="1"/>
              <a:t>gets</a:t>
            </a:r>
            <a:r>
              <a:rPr lang="it-IT" dirty="0"/>
              <a:t> a success </a:t>
            </a:r>
            <a:r>
              <a:rPr lang="it-IT" dirty="0" err="1"/>
              <a:t>response</a:t>
            </a:r>
            <a:r>
              <a:rPr lang="it-IT" dirty="0"/>
              <a:t> </a:t>
            </a:r>
            <a:r>
              <a:rPr lang="it-IT" dirty="0" err="1"/>
              <a:t>as</a:t>
            </a:r>
            <a:r>
              <a:rPr lang="it-IT" dirty="0"/>
              <a:t> </a:t>
            </a:r>
            <a:r>
              <a:rPr lang="it-IT" dirty="0" err="1"/>
              <a:t>soon</a:t>
            </a:r>
            <a:r>
              <a:rPr lang="it-IT" dirty="0"/>
              <a:t> </a:t>
            </a:r>
            <a:r>
              <a:rPr lang="it-IT" dirty="0" err="1"/>
              <a:t>as</a:t>
            </a:r>
            <a:r>
              <a:rPr lang="it-IT" dirty="0"/>
              <a:t> the event </a:t>
            </a:r>
            <a:r>
              <a:rPr lang="it-IT" dirty="0" err="1"/>
              <a:t>is</a:t>
            </a:r>
            <a:r>
              <a:rPr lang="it-IT" dirty="0"/>
              <a:t> </a:t>
            </a:r>
            <a:r>
              <a:rPr lang="it-IT" dirty="0" err="1"/>
              <a:t>queued</a:t>
            </a:r>
            <a:r>
              <a:rPr lang="it-IT" dirty="0"/>
              <a:t> and </a:t>
            </a:r>
            <a:r>
              <a:rPr lang="it-IT" dirty="0" err="1"/>
              <a:t>isn't</a:t>
            </a:r>
            <a:r>
              <a:rPr lang="it-IT" dirty="0"/>
              <a:t> </a:t>
            </a:r>
            <a:r>
              <a:rPr lang="it-IT" dirty="0" err="1"/>
              <a:t>aware</a:t>
            </a:r>
            <a:r>
              <a:rPr lang="it-IT" dirty="0"/>
              <a:t> of </a:t>
            </a:r>
            <a:r>
              <a:rPr lang="it-IT" dirty="0" err="1"/>
              <a:t>what</a:t>
            </a:r>
            <a:r>
              <a:rPr lang="it-IT" dirty="0"/>
              <a:t> </a:t>
            </a:r>
            <a:r>
              <a:rPr lang="it-IT" dirty="0" err="1"/>
              <a:t>happens</a:t>
            </a:r>
            <a:r>
              <a:rPr lang="it-IT" dirty="0"/>
              <a:t> </a:t>
            </a:r>
            <a:r>
              <a:rPr lang="it-IT" dirty="0" err="1"/>
              <a:t>afterwards</a:t>
            </a:r>
            <a:endParaRPr lang="it-IT" dirty="0"/>
          </a:p>
          <a:p>
            <a:pPr lvl="2"/>
            <a:r>
              <a:rPr lang="it-IT" dirty="0" err="1"/>
              <a:t>If</a:t>
            </a:r>
            <a:r>
              <a:rPr lang="it-IT" dirty="0"/>
              <a:t> an </a:t>
            </a:r>
            <a:r>
              <a:rPr lang="it-IT" dirty="0" err="1"/>
              <a:t>error</a:t>
            </a:r>
            <a:r>
              <a:rPr lang="it-IT" dirty="0"/>
              <a:t> </a:t>
            </a:r>
            <a:r>
              <a:rPr lang="it-IT" dirty="0" err="1"/>
              <a:t>occurs</a:t>
            </a:r>
            <a:r>
              <a:rPr lang="it-IT" dirty="0"/>
              <a:t>, Lambda handles </a:t>
            </a:r>
            <a:r>
              <a:rPr lang="it-IT" dirty="0" err="1">
                <a:hlinkClick r:id="rId5"/>
              </a:rPr>
              <a:t>retries</a:t>
            </a:r>
            <a:r>
              <a:rPr lang="it-IT" dirty="0"/>
              <a:t>, and can </a:t>
            </a:r>
            <a:r>
              <a:rPr lang="it-IT" dirty="0" err="1"/>
              <a:t>send</a:t>
            </a:r>
            <a:r>
              <a:rPr lang="it-IT" dirty="0"/>
              <a:t> </a:t>
            </a:r>
            <a:r>
              <a:rPr lang="it-IT" dirty="0" err="1"/>
              <a:t>failed</a:t>
            </a:r>
            <a:r>
              <a:rPr lang="it-IT" dirty="0"/>
              <a:t> events to a </a:t>
            </a:r>
            <a:r>
              <a:rPr lang="it-IT" dirty="0" err="1">
                <a:hlinkClick r:id="rId6"/>
              </a:rPr>
              <a:t>destination</a:t>
            </a:r>
            <a:r>
              <a:rPr lang="it-IT" dirty="0"/>
              <a:t> </a:t>
            </a:r>
            <a:r>
              <a:rPr lang="it-IT" dirty="0" err="1"/>
              <a:t>that</a:t>
            </a:r>
            <a:r>
              <a:rPr lang="it-IT" dirty="0"/>
              <a:t> </a:t>
            </a:r>
            <a:r>
              <a:rPr lang="it-IT" dirty="0" err="1"/>
              <a:t>you</a:t>
            </a:r>
            <a:r>
              <a:rPr lang="it-IT" dirty="0"/>
              <a:t> </a:t>
            </a:r>
            <a:r>
              <a:rPr lang="it-IT" dirty="0" err="1"/>
              <a:t>configure</a:t>
            </a:r>
            <a:r>
              <a:rPr lang="it-IT" dirty="0"/>
              <a:t>. </a:t>
            </a:r>
          </a:p>
          <a:p>
            <a:pPr lvl="2"/>
            <a:r>
              <a:rPr lang="it-IT" dirty="0">
                <a:hlinkClick r:id="rId7"/>
              </a:rPr>
              <a:t>Sources: Amazon Simple Storage Service</a:t>
            </a:r>
            <a:r>
              <a:rPr lang="it-IT" dirty="0"/>
              <a:t>, </a:t>
            </a:r>
            <a:r>
              <a:rPr lang="it-IT" dirty="0">
                <a:hlinkClick r:id="rId8"/>
              </a:rPr>
              <a:t>AWS </a:t>
            </a:r>
            <a:r>
              <a:rPr lang="it-IT" dirty="0" err="1">
                <a:hlinkClick r:id="rId8"/>
              </a:rPr>
              <a:t>CodeCommit</a:t>
            </a:r>
            <a:r>
              <a:rPr lang="it-IT" dirty="0"/>
              <a:t>, </a:t>
            </a:r>
            <a:r>
              <a:rPr lang="it-IT" dirty="0">
                <a:hlinkClick r:id="rId9"/>
              </a:rPr>
              <a:t>AWS IoT</a:t>
            </a:r>
            <a:endParaRPr lang="it-IT" dirty="0"/>
          </a:p>
          <a:p>
            <a:pPr marL="0" indent="0">
              <a:buNone/>
            </a:pPr>
            <a:endParaRPr lang="en-US" b="1" dirty="0">
              <a:solidFill>
                <a:srgbClr val="232F3E"/>
              </a:solidFill>
            </a:endParaRPr>
          </a:p>
          <a:p>
            <a:pPr marL="0" indent="0">
              <a:buNone/>
            </a:pPr>
            <a:endParaRPr lang="en-US" dirty="0">
              <a:solidFill>
                <a:srgbClr val="232F3E"/>
              </a:solidFill>
              <a:effectLst/>
            </a:endParaRPr>
          </a:p>
          <a:p>
            <a:r>
              <a:rPr lang="en-US" b="1" dirty="0">
                <a:solidFill>
                  <a:srgbClr val="232F3E"/>
                </a:solidFill>
                <a:effectLst/>
              </a:rPr>
              <a:t>AWS Lambda functions</a:t>
            </a:r>
          </a:p>
          <a:p>
            <a:r>
              <a:rPr lang="en-US" b="1" dirty="0">
                <a:solidFill>
                  <a:srgbClr val="232F3E"/>
                </a:solidFill>
                <a:effectLst/>
              </a:rPr>
              <a:t>Q: What is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The code you run on AWS Lambda is uploaded as a “Lambda function”. Each function has associated configuration information, such as its name, description, entry point, and resource requirements. The code must be written in a “stateless” style i.e. it should assume there is no affinity to the underlying compute infrastructure. Local file system access, child processes, and similar artifacts may not extend beyond the lifetime of the request, and any persistent state should be stored in Amazon S3, Amazon DynamoDB, or another Internet-available storage service. Lambda functions can include libraries, even native ones.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Will AWS Lambda reuse function instances?</a:t>
            </a:r>
            <a:br>
              <a:rPr lang="en-US" b="1" dirty="0">
                <a:solidFill>
                  <a:srgbClr val="232F3E"/>
                </a:solidFill>
                <a:effectLst/>
              </a:rPr>
            </a:br>
            <a:endParaRPr lang="en-US" dirty="0">
              <a:solidFill>
                <a:srgbClr val="232F3E"/>
              </a:solidFill>
              <a:effectLst/>
            </a:endParaRPr>
          </a:p>
          <a:p>
            <a:r>
              <a:rPr lang="en-US" dirty="0">
                <a:solidFill>
                  <a:srgbClr val="232F3E"/>
                </a:solidFill>
                <a:effectLst/>
              </a:rPr>
              <a:t>To improve performance, AWS Lambda may choose to retain an instance of your function and reuse it to serve a subsequent request, rather than creating a new copy. To learn more about how Lambda reuses function instances, visit our </a:t>
            </a:r>
            <a:r>
              <a:rPr lang="en-US" dirty="0">
                <a:solidFill>
                  <a:srgbClr val="232F3E"/>
                </a:solidFill>
                <a:effectLst/>
                <a:hlinkClick r:id="rId10"/>
              </a:rPr>
              <a:t>documentation</a:t>
            </a:r>
            <a:r>
              <a:rPr lang="en-US" dirty="0">
                <a:solidFill>
                  <a:srgbClr val="232F3E"/>
                </a:solidFill>
                <a:effectLst/>
              </a:rPr>
              <a:t>. Your code should not assume that this will always happen.</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if I need scratch space on disk for my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Each Lambda function receives 500MB of non-persistent disk space in its own /</a:t>
            </a:r>
            <a:r>
              <a:rPr lang="en-US" dirty="0" err="1">
                <a:solidFill>
                  <a:srgbClr val="232F3E"/>
                </a:solidFill>
                <a:effectLst/>
              </a:rPr>
              <a:t>tmp</a:t>
            </a:r>
            <a:r>
              <a:rPr lang="en-US" dirty="0">
                <a:solidFill>
                  <a:srgbClr val="232F3E"/>
                </a:solidFill>
                <a:effectLst/>
              </a:rPr>
              <a:t> directory.</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Why must AWS Lambda functions be stateless?</a:t>
            </a:r>
            <a:br>
              <a:rPr lang="en-US" b="1" dirty="0">
                <a:solidFill>
                  <a:srgbClr val="232F3E"/>
                </a:solidFill>
                <a:effectLst/>
              </a:rPr>
            </a:br>
            <a:endParaRPr lang="en-US" dirty="0">
              <a:solidFill>
                <a:srgbClr val="232F3E"/>
              </a:solidFill>
              <a:effectLst/>
            </a:endParaRPr>
          </a:p>
          <a:p>
            <a:r>
              <a:rPr lang="en-US" dirty="0">
                <a:solidFill>
                  <a:srgbClr val="232F3E"/>
                </a:solidFill>
                <a:effectLst/>
              </a:rPr>
              <a:t>Keeping functions stateless enables AWS Lambda to rapidly launch as many copies of the function as needed to scale to the rate of incoming events. While AWS Lambda’s programming model is stateless, your code can access stateful data by calling other web services, such as Amazon S3 or Amazon DynamoDB.</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use threads and processes in my AWS Lambda function code?</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AWS Lambda allows you to use normal language and operating system features, such as creating additional threads and processes. Resources allocated to the Lambda function, including memory, execution time, disk, and network use, must be shared among all the threads/processes it uses. You can launch processes using any language supported by Amazon Linux.</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restrictions apply to AWS Lambda function code?</a:t>
            </a:r>
            <a:br>
              <a:rPr lang="en-US" b="1" dirty="0">
                <a:solidFill>
                  <a:srgbClr val="232F3E"/>
                </a:solidFill>
                <a:effectLst/>
              </a:rPr>
            </a:br>
            <a:endParaRPr lang="en-US" dirty="0">
              <a:solidFill>
                <a:srgbClr val="232F3E"/>
              </a:solidFill>
              <a:effectLst/>
            </a:endParaRPr>
          </a:p>
          <a:p>
            <a:r>
              <a:rPr lang="en-US" dirty="0">
                <a:solidFill>
                  <a:srgbClr val="232F3E"/>
                </a:solidFill>
                <a:effectLst/>
              </a:rPr>
              <a:t>Lambda attempts to impose as few restrictions as possible on normal language and operating system activities, but there are a few activities that are disabled: Inbound network connections are blocked by AWS Lambda, and for outbound connections only TCP/IP and UDP/IP sockets are supported, and </a:t>
            </a:r>
            <a:r>
              <a:rPr lang="en-US" dirty="0" err="1">
                <a:solidFill>
                  <a:srgbClr val="232F3E"/>
                </a:solidFill>
                <a:effectLst/>
              </a:rPr>
              <a:t>ptrace</a:t>
            </a:r>
            <a:r>
              <a:rPr lang="en-US" dirty="0">
                <a:solidFill>
                  <a:srgbClr val="232F3E"/>
                </a:solidFill>
                <a:effectLst/>
              </a:rPr>
              <a:t> (debugging) system calls are blocked. TCP port 25 traffic is also blocked as an anti-spam measure.</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create an AWS Lambda function using the Lambda console?</a:t>
            </a:r>
            <a:br>
              <a:rPr lang="en-US" b="1" dirty="0">
                <a:solidFill>
                  <a:srgbClr val="232F3E"/>
                </a:solidFill>
                <a:effectLst/>
              </a:rPr>
            </a:br>
            <a:endParaRPr lang="en-US" dirty="0">
              <a:solidFill>
                <a:srgbClr val="232F3E"/>
              </a:solidFill>
              <a:effectLst/>
            </a:endParaRPr>
          </a:p>
          <a:p>
            <a:r>
              <a:rPr lang="en-US" dirty="0">
                <a:solidFill>
                  <a:srgbClr val="232F3E"/>
                </a:solidFill>
                <a:effectLst/>
              </a:rPr>
              <a:t>If you are using Node.js or Python, you can author the code for your function using code editor in the AWS Lambda console which lets you author and test your functions, and view the results of function executions in a robust, IDE-like environment. </a:t>
            </a:r>
            <a:r>
              <a:rPr lang="en-US" dirty="0">
                <a:solidFill>
                  <a:srgbClr val="232F3E"/>
                </a:solidFill>
                <a:effectLst/>
                <a:hlinkClick r:id="rId11"/>
              </a:rPr>
              <a:t>Go to the console to get started</a:t>
            </a:r>
            <a:r>
              <a:rPr lang="en-US" dirty="0">
                <a:solidFill>
                  <a:srgbClr val="232F3E"/>
                </a:solidFill>
                <a:effectLst/>
              </a:rPr>
              <a:t>.</a:t>
            </a:r>
          </a:p>
          <a:p>
            <a:r>
              <a:rPr lang="en-US" dirty="0">
                <a:solidFill>
                  <a:srgbClr val="232F3E"/>
                </a:solidFill>
                <a:effectLst/>
              </a:rPr>
              <a:t>You can also package the code (and any dependent libraries) as a ZIP and upload it using the AWS Lambda console from your local environment or specify an Amazon S3 location where the ZIP file is located. Uploads must be no larger than 50MB (compressed). You can use the AWS Eclipse plugin to author and deploy Lambda functions in Java. You can use the Visual Studio plugin to author and deploy Lambda functions in C#, and Node.js.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create an AWS Lambda function using the Lambda CLI?</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can package the code (and any dependent libraries) as a ZIP and upload it using the AWS CLI from your local environment, or specify an Amazon S3 location where the ZIP file is located. Uploads must be no larger than 50MB (compressed). Visit the </a:t>
            </a:r>
            <a:r>
              <a:rPr lang="en-US" dirty="0">
                <a:solidFill>
                  <a:srgbClr val="232F3E"/>
                </a:solidFill>
                <a:effectLst/>
                <a:hlinkClick r:id="rId12"/>
              </a:rPr>
              <a:t>Lambda Getting Started guide</a:t>
            </a:r>
            <a:r>
              <a:rPr lang="en-US" dirty="0">
                <a:solidFill>
                  <a:srgbClr val="232F3E"/>
                </a:solidFill>
                <a:effectLst/>
              </a:rPr>
              <a:t> to get started.</a:t>
            </a:r>
            <a:br>
              <a:rPr lang="en-US" dirty="0">
                <a:solidFill>
                  <a:srgbClr val="232F3E"/>
                </a:solidFill>
                <a:effectLst/>
              </a:rPr>
            </a:br>
            <a:endParaRPr lang="en-US" dirty="0">
              <a:solidFill>
                <a:srgbClr val="232F3E"/>
              </a:solidFill>
              <a:effectLst/>
            </a:endParaRPr>
          </a:p>
          <a:p>
            <a:r>
              <a:rPr lang="en-US" b="1" dirty="0">
                <a:solidFill>
                  <a:srgbClr val="232F3E"/>
                </a:solidFill>
                <a:effectLst/>
              </a:rPr>
              <a:t>Q: Does AWS Lambda support environment variables?</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You can easily create and modify environment variables from the AWS Lambda Console, CLI or SDKs. To learn more about environment variables, see the </a:t>
            </a:r>
            <a:r>
              <a:rPr lang="en-US" dirty="0">
                <a:solidFill>
                  <a:srgbClr val="232F3E"/>
                </a:solidFill>
                <a:effectLst/>
                <a:hlinkClick r:id="rId13"/>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store sensitive information in environment variables?</a:t>
            </a:r>
            <a:br>
              <a:rPr lang="en-US" b="1" dirty="0">
                <a:solidFill>
                  <a:srgbClr val="232F3E"/>
                </a:solidFill>
                <a:effectLst/>
              </a:rPr>
            </a:br>
            <a:endParaRPr lang="en-US" dirty="0">
              <a:solidFill>
                <a:srgbClr val="232F3E"/>
              </a:solidFill>
              <a:effectLst/>
            </a:endParaRPr>
          </a:p>
          <a:p>
            <a:r>
              <a:rPr lang="en-US" dirty="0">
                <a:solidFill>
                  <a:srgbClr val="232F3E"/>
                </a:solidFill>
                <a:effectLst/>
              </a:rPr>
              <a:t>For sensitive information, such as database passwords, we recommend you use client-side encryption using </a:t>
            </a:r>
            <a:r>
              <a:rPr lang="en-US" dirty="0">
                <a:solidFill>
                  <a:srgbClr val="232F3E"/>
                </a:solidFill>
                <a:effectLst/>
                <a:hlinkClick r:id="rId14"/>
              </a:rPr>
              <a:t>AWS Key Management Service</a:t>
            </a:r>
            <a:r>
              <a:rPr lang="en-US" dirty="0">
                <a:solidFill>
                  <a:srgbClr val="232F3E"/>
                </a:solidFill>
                <a:effectLst/>
              </a:rPr>
              <a:t> and store the resulting values as ciphertext in your environment variable. You will need to include logic in your AWS Lambda function code to decrypt these values.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I manage my AWS Lambda functions?</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can easily list, delete, update, and monitor your Lambda functions using the dashboard in the AWS Lambda console. You can also use the AWS CLI and AWS SDK to manage your Lambda functions. Visit the </a:t>
            </a:r>
            <a:r>
              <a:rPr lang="en-US" dirty="0">
                <a:solidFill>
                  <a:srgbClr val="232F3E"/>
                </a:solidFill>
                <a:effectLst/>
                <a:hlinkClick r:id="rId15"/>
              </a:rPr>
              <a:t>Lambda Developer Guide</a:t>
            </a:r>
            <a:r>
              <a:rPr lang="en-US" dirty="0">
                <a:solidFill>
                  <a:srgbClr val="232F3E"/>
                </a:solidFill>
                <a:effectLst/>
              </a:rPr>
              <a:t> to learn more.</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share code across functions?</a:t>
            </a:r>
            <a:endParaRPr lang="en-US" dirty="0">
              <a:solidFill>
                <a:srgbClr val="232F3E"/>
              </a:solidFill>
              <a:effectLst/>
            </a:endParaRPr>
          </a:p>
          <a:p>
            <a:r>
              <a:rPr lang="en-US" dirty="0">
                <a:solidFill>
                  <a:srgbClr val="232F3E"/>
                </a:solidFill>
                <a:effectLst/>
              </a:rPr>
              <a:t>Yes, you can package any code (frameworks, SDKs, libraries, and more) as a </a:t>
            </a:r>
            <a:r>
              <a:rPr lang="en-US" dirty="0">
                <a:solidFill>
                  <a:srgbClr val="232F3E"/>
                </a:solidFill>
                <a:effectLst/>
                <a:hlinkClick r:id="rId16"/>
              </a:rPr>
              <a:t>Lambda Layer</a:t>
            </a:r>
            <a:r>
              <a:rPr lang="en-US" dirty="0">
                <a:solidFill>
                  <a:srgbClr val="232F3E"/>
                </a:solidFill>
                <a:effectLst/>
              </a:rPr>
              <a:t> and manage and share them easily across multiple functions.</a:t>
            </a:r>
          </a:p>
          <a:p>
            <a:r>
              <a:rPr lang="en-US" b="1" dirty="0">
                <a:solidFill>
                  <a:srgbClr val="232F3E"/>
                </a:solidFill>
                <a:effectLst/>
              </a:rPr>
              <a:t>Q: How do I monitor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AWS Lambda automatically monitors Lambda functions on your behalf, reporting real-time metrics through Amazon CloudWatch, including total requests, account-level and function-level concurrency usage, latency, error rates, and throttled requests. You can view statistics for each of your Lambda functions via the Amazon CloudWatch console or through the AWS Lambda console. You can also call third-party monitoring APIs in your Lambda function.</a:t>
            </a:r>
            <a:br>
              <a:rPr lang="en-US" dirty="0">
                <a:solidFill>
                  <a:srgbClr val="232F3E"/>
                </a:solidFill>
                <a:effectLst/>
              </a:rPr>
            </a:br>
            <a:endParaRPr lang="en-US" dirty="0">
              <a:solidFill>
                <a:srgbClr val="232F3E"/>
              </a:solidFill>
              <a:effectLst/>
            </a:endParaRPr>
          </a:p>
          <a:p>
            <a:r>
              <a:rPr lang="en-US" dirty="0">
                <a:solidFill>
                  <a:srgbClr val="232F3E"/>
                </a:solidFill>
                <a:effectLst/>
              </a:rPr>
              <a:t>Visit </a:t>
            </a:r>
            <a:r>
              <a:rPr lang="en-US" dirty="0">
                <a:solidFill>
                  <a:srgbClr val="232F3E"/>
                </a:solidFill>
                <a:effectLst/>
                <a:hlinkClick r:id="rId17"/>
              </a:rPr>
              <a:t>Troubleshooting CloudWatch metrics</a:t>
            </a:r>
            <a:r>
              <a:rPr lang="en-US" dirty="0">
                <a:solidFill>
                  <a:srgbClr val="232F3E"/>
                </a:solidFill>
                <a:effectLst/>
              </a:rPr>
              <a:t> to learn more. Standard charges for AWS Lambda apply to use Lambda’s built-in metrics.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troubleshoot failures in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AWS Lambda automatically integrates with Amazon CloudWatch logs, creating a log group for each Lambda function and providing basic application lifecycle event log entries, including logging the resources consumed for each use of that function. You can easily insert additional logging statements into your code. You can also call third-party logging APIs in your Lambda function. Visit </a:t>
            </a:r>
            <a:r>
              <a:rPr lang="en-US" dirty="0">
                <a:solidFill>
                  <a:srgbClr val="232F3E"/>
                </a:solidFill>
                <a:effectLst/>
                <a:hlinkClick r:id="rId17"/>
              </a:rPr>
              <a:t>Troubleshooting Lambda functions</a:t>
            </a:r>
            <a:r>
              <a:rPr lang="en-US" dirty="0">
                <a:solidFill>
                  <a:srgbClr val="232F3E"/>
                </a:solidFill>
                <a:effectLst/>
              </a:rPr>
              <a:t> to learn more. Amazon CloudWatch Logs rates will apply.</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scale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do not have to scale your Lambda functions – AWS Lambda scales them automatically on your behalf. Every time an event notification is received for your function, AWS Lambda quickly locates free capacity within its compute fleet and runs your code. Since your code is stateless, AWS Lambda can start as many copies of your function as needed without lengthy deployment and configuration delays. There are no fundamental limits to scaling a function. AWS Lambda will dynamically allocate capacity to match the rate of incoming events.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are compute resources assigned to an AWS Lambda function?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In the AWS Lambda resource model, you choose the amount of memory you want for your function, and are allocated proportional CPU power and other resources. For example, choosing 256MB of memory allocates approximately twice as much CPU power to your Lambda function as requesting 128MB of memory and half as much CPU power as choosing 512MB of memory. To learn more, see our </a:t>
            </a:r>
            <a:r>
              <a:rPr lang="en-US" dirty="0">
                <a:solidFill>
                  <a:srgbClr val="232F3E"/>
                </a:solidFill>
                <a:effectLst/>
                <a:hlinkClick r:id="rId18"/>
              </a:rPr>
              <a:t>Function Configuration documentation</a:t>
            </a:r>
            <a:r>
              <a:rPr lang="en-US" dirty="0">
                <a:solidFill>
                  <a:srgbClr val="232F3E"/>
                </a:solidFill>
                <a:effectLst/>
              </a:rPr>
              <a:t>.</a:t>
            </a:r>
            <a:br>
              <a:rPr lang="en-US" dirty="0">
                <a:solidFill>
                  <a:srgbClr val="232F3E"/>
                </a:solidFill>
                <a:effectLst/>
              </a:rPr>
            </a:br>
            <a:br>
              <a:rPr lang="en-US" dirty="0">
                <a:solidFill>
                  <a:srgbClr val="232F3E"/>
                </a:solidFill>
                <a:effectLst/>
              </a:rPr>
            </a:br>
            <a:r>
              <a:rPr lang="en-US" dirty="0">
                <a:solidFill>
                  <a:srgbClr val="232F3E"/>
                </a:solidFill>
                <a:effectLst/>
              </a:rPr>
              <a:t>You can set your memory in 64MB increments from 128MB to 3GB.</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long can an AWS Lambda function execute?</a:t>
            </a:r>
            <a:br>
              <a:rPr lang="en-US" b="1" dirty="0">
                <a:solidFill>
                  <a:srgbClr val="232F3E"/>
                </a:solidFill>
                <a:effectLst/>
              </a:rPr>
            </a:br>
            <a:endParaRPr lang="en-US" dirty="0">
              <a:solidFill>
                <a:srgbClr val="232F3E"/>
              </a:solidFill>
              <a:effectLst/>
            </a:endParaRPr>
          </a:p>
          <a:p>
            <a:r>
              <a:rPr lang="en-US" dirty="0">
                <a:solidFill>
                  <a:srgbClr val="232F3E"/>
                </a:solidFill>
                <a:effectLst/>
              </a:rPr>
              <a:t>AWS Lambda functions can be configured to run up to 15 minutes per execution. You can set the timeout to any value between 1 second and 15 minutes.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will I be charged for using AWS Lambda functions?</a:t>
            </a:r>
            <a:br>
              <a:rPr lang="en-US" b="1" dirty="0">
                <a:solidFill>
                  <a:srgbClr val="232F3E"/>
                </a:solidFill>
                <a:effectLst/>
              </a:rPr>
            </a:br>
            <a:endParaRPr lang="en-US" dirty="0">
              <a:solidFill>
                <a:srgbClr val="232F3E"/>
              </a:solidFill>
              <a:effectLst/>
            </a:endParaRPr>
          </a:p>
          <a:p>
            <a:r>
              <a:rPr lang="en-US" dirty="0">
                <a:solidFill>
                  <a:srgbClr val="232F3E"/>
                </a:solidFill>
                <a:effectLst/>
              </a:rPr>
              <a:t>AWS Lambda is priced on a pay per use basis. Please see the </a:t>
            </a:r>
            <a:r>
              <a:rPr lang="en-US" dirty="0">
                <a:solidFill>
                  <a:srgbClr val="232F3E"/>
                </a:solidFill>
                <a:effectLst/>
                <a:hlinkClick r:id="rId19"/>
              </a:rPr>
              <a:t>AWS Lambda pricing page</a:t>
            </a:r>
            <a:r>
              <a:rPr lang="en-US" dirty="0">
                <a:solidFill>
                  <a:srgbClr val="232F3E"/>
                </a:solidFill>
                <a:effectLst/>
              </a:rPr>
              <a:t> for details.</a:t>
            </a:r>
          </a:p>
          <a:p>
            <a:r>
              <a:rPr lang="en-US" b="1" dirty="0">
                <a:solidFill>
                  <a:srgbClr val="232F3E"/>
                </a:solidFill>
                <a:effectLst/>
              </a:rPr>
              <a:t>Q: Can I save money on AWS Lambda with a Compute Savings Plan?</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In addition to saving money on Amazon EC2 and AWS </a:t>
            </a:r>
            <a:r>
              <a:rPr lang="en-US" dirty="0" err="1">
                <a:solidFill>
                  <a:srgbClr val="232F3E"/>
                </a:solidFill>
                <a:effectLst/>
              </a:rPr>
              <a:t>Fargate</a:t>
            </a:r>
            <a:r>
              <a:rPr lang="en-US" dirty="0">
                <a:solidFill>
                  <a:srgbClr val="232F3E"/>
                </a:solidFill>
                <a:effectLst/>
              </a:rPr>
              <a:t>, you can also use Compute Savings Plans to save money on AWS Lambda. Compute Savings Plans offer up to 17% discount on Duration, Provisioned Concurrency, and Duration (Provisioned Concurrency). Compute Savings Plans do not offer a discount on Requests in your Lambda bill. However, your Compute Savings Plans commitment can apply to Requests at regular rates.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Does AWS Lambda support versioning?</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By default, each AWS Lambda function has a single, current version of the code. Clients of your Lambda function can call a specific version or get the latest implementation. Please read out documentation on </a:t>
            </a:r>
            <a:r>
              <a:rPr lang="en-US" dirty="0">
                <a:solidFill>
                  <a:srgbClr val="232F3E"/>
                </a:solidFill>
                <a:effectLst/>
                <a:hlinkClick r:id="rId20"/>
              </a:rPr>
              <a:t>versioning Lambda functions</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long after uploading my code will my AWS Lambda function be ready to call?</a:t>
            </a:r>
            <a:br>
              <a:rPr lang="en-US" b="1" dirty="0">
                <a:solidFill>
                  <a:srgbClr val="232F3E"/>
                </a:solidFill>
                <a:effectLst/>
              </a:rPr>
            </a:br>
            <a:endParaRPr lang="en-US" dirty="0">
              <a:solidFill>
                <a:srgbClr val="232F3E"/>
              </a:solidFill>
              <a:effectLst/>
            </a:endParaRPr>
          </a:p>
          <a:p>
            <a:r>
              <a:rPr lang="en-US" dirty="0">
                <a:solidFill>
                  <a:srgbClr val="232F3E"/>
                </a:solidFill>
                <a:effectLst/>
              </a:rPr>
              <a:t>Deployment times may vary with the size of your code, but AWS Lambda functions are typically ready to call within seconds of upload.</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use my own version of a supported library?</a:t>
            </a:r>
            <a:br>
              <a:rPr lang="en-US" b="1" dirty="0">
                <a:solidFill>
                  <a:srgbClr val="232F3E"/>
                </a:solidFill>
                <a:effectLst/>
              </a:rPr>
            </a:br>
            <a:endParaRPr lang="en-US" dirty="0">
              <a:solidFill>
                <a:srgbClr val="232F3E"/>
              </a:solidFill>
              <a:effectLst/>
            </a:endParaRPr>
          </a:p>
          <a:p>
            <a:r>
              <a:rPr lang="en-US" dirty="0">
                <a:solidFill>
                  <a:srgbClr val="232F3E"/>
                </a:solidFill>
                <a:effectLst/>
              </a:rPr>
              <a:t>Yes. you can include your own copy of a library (including the AWS SDK) in order to use a different version than the default one provided by AWS Lambda.</a:t>
            </a:r>
            <a:br>
              <a:rPr lang="en-US" dirty="0">
                <a:solidFill>
                  <a:srgbClr val="232F3E"/>
                </a:solidFill>
                <a:effectLst/>
              </a:rPr>
            </a:br>
            <a:endParaRPr lang="en-US" dirty="0">
              <a:solidFill>
                <a:srgbClr val="232F3E"/>
              </a:solidFill>
              <a:effectLst/>
            </a:endParaRPr>
          </a:p>
          <a:p>
            <a:r>
              <a:rPr lang="en-US" b="1" dirty="0">
                <a:solidFill>
                  <a:srgbClr val="232F3E"/>
                </a:solidFill>
                <a:effectLst/>
              </a:rPr>
              <a:t>Using AWS Lambda to process AWS events</a:t>
            </a:r>
          </a:p>
          <a:p>
            <a:r>
              <a:rPr lang="en-US" b="1" dirty="0">
                <a:solidFill>
                  <a:srgbClr val="232F3E"/>
                </a:solidFill>
                <a:effectLst/>
              </a:rPr>
              <a:t>Q: What is an event source?</a:t>
            </a:r>
            <a:br>
              <a:rPr lang="en-US" b="1" dirty="0">
                <a:solidFill>
                  <a:srgbClr val="232F3E"/>
                </a:solidFill>
                <a:effectLst/>
              </a:rPr>
            </a:br>
            <a:endParaRPr lang="en-US" dirty="0">
              <a:solidFill>
                <a:srgbClr val="232F3E"/>
              </a:solidFill>
              <a:effectLst/>
            </a:endParaRPr>
          </a:p>
          <a:p>
            <a:r>
              <a:rPr lang="en-US" dirty="0">
                <a:solidFill>
                  <a:srgbClr val="232F3E"/>
                </a:solidFill>
                <a:effectLst/>
              </a:rPr>
              <a:t>An event source is an AWS service or developer-created application that produces events that trigger an AWS Lambda function to run. Some services publish these events to Lambda by invoking the cloud function directly (for example, Amazon S3). Lambda can also poll resources in other services that do not publish events to Lambda. For example, Lambda can pull records from an Amazon Kinesis stream or an Amazon SQS queue and execute a Lambda function for each fetched message.</a:t>
            </a:r>
          </a:p>
          <a:p>
            <a:r>
              <a:rPr lang="en-US" dirty="0">
                <a:solidFill>
                  <a:srgbClr val="232F3E"/>
                </a:solidFill>
                <a:effectLst/>
              </a:rPr>
              <a:t>Many other services, such as AWS CloudTrail, can act as event sources simply by logging to Amazon S3 and using S3 bucket notifications to trigger AWS Lambda functions.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event sources can be used with AWS Lambda?</a:t>
            </a:r>
            <a:endParaRPr lang="en-US" dirty="0">
              <a:solidFill>
                <a:srgbClr val="232F3E"/>
              </a:solidFill>
              <a:effectLst/>
            </a:endParaRPr>
          </a:p>
          <a:p>
            <a:r>
              <a:rPr lang="en-US" dirty="0">
                <a:solidFill>
                  <a:srgbClr val="232F3E"/>
                </a:solidFill>
                <a:effectLst/>
              </a:rPr>
              <a:t>Please see our </a:t>
            </a:r>
            <a:r>
              <a:rPr lang="en-US" dirty="0">
                <a:solidFill>
                  <a:srgbClr val="232F3E"/>
                </a:solidFill>
                <a:effectLst/>
                <a:hlinkClick r:id="rId21"/>
              </a:rPr>
              <a:t>documentation</a:t>
            </a:r>
            <a:r>
              <a:rPr lang="en-US" dirty="0">
                <a:solidFill>
                  <a:srgbClr val="232F3E"/>
                </a:solidFill>
                <a:effectLst/>
              </a:rPr>
              <a:t> for a complete list of event sources.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are events represented in AWS Lambda?</a:t>
            </a:r>
            <a:br>
              <a:rPr lang="en-US" b="1" dirty="0">
                <a:solidFill>
                  <a:srgbClr val="232F3E"/>
                </a:solidFill>
                <a:effectLst/>
              </a:rPr>
            </a:br>
            <a:endParaRPr lang="en-US" dirty="0">
              <a:solidFill>
                <a:srgbClr val="232F3E"/>
              </a:solidFill>
              <a:effectLst/>
            </a:endParaRPr>
          </a:p>
          <a:p>
            <a:r>
              <a:rPr lang="en-US" dirty="0">
                <a:solidFill>
                  <a:srgbClr val="232F3E"/>
                </a:solidFill>
                <a:effectLst/>
              </a:rPr>
              <a:t>Events are passed to a Lambda function as an event input parameter. For event sources where events arrive in batches, such as Amazon SQS, Amazon Kinesis, and Amazon DynamoDB Streams, the event parameter may contain multiple events in a single call, based on the batch size you </a:t>
            </a:r>
            <a:r>
              <a:rPr lang="en-US" dirty="0" err="1">
                <a:solidFill>
                  <a:srgbClr val="232F3E"/>
                </a:solidFill>
                <a:effectLst/>
              </a:rPr>
              <a:t>request.To</a:t>
            </a:r>
            <a:r>
              <a:rPr lang="en-US" dirty="0">
                <a:solidFill>
                  <a:srgbClr val="232F3E"/>
                </a:solidFill>
                <a:effectLst/>
              </a:rPr>
              <a:t> learn more about Amazon S3 event notifications visit </a:t>
            </a:r>
            <a:r>
              <a:rPr lang="en-US" dirty="0">
                <a:solidFill>
                  <a:srgbClr val="232F3E"/>
                </a:solidFill>
                <a:effectLst/>
                <a:hlinkClick r:id="rId22"/>
              </a:rPr>
              <a:t>Configuring Notifications for Amazon S3 Events</a:t>
            </a:r>
            <a:r>
              <a:rPr lang="en-US" dirty="0">
                <a:solidFill>
                  <a:srgbClr val="232F3E"/>
                </a:solidFill>
                <a:effectLst/>
              </a:rPr>
              <a:t>. To learn more about Amazon DynamoDB Streams visit the </a:t>
            </a:r>
            <a:r>
              <a:rPr lang="en-US" dirty="0">
                <a:solidFill>
                  <a:srgbClr val="232F3E"/>
                </a:solidFill>
                <a:effectLst/>
                <a:hlinkClick r:id="rId23"/>
              </a:rPr>
              <a:t>DynamoDB Stream Developers Guide</a:t>
            </a:r>
            <a:r>
              <a:rPr lang="en-US" dirty="0">
                <a:solidFill>
                  <a:srgbClr val="232F3E"/>
                </a:solidFill>
                <a:effectLst/>
              </a:rPr>
              <a:t>. To learn more about invoking Lambda functions using Amazon SNS, visit the </a:t>
            </a:r>
            <a:r>
              <a:rPr lang="en-US" dirty="0">
                <a:solidFill>
                  <a:srgbClr val="232F3E"/>
                </a:solidFill>
                <a:effectLst/>
                <a:hlinkClick r:id="rId24"/>
              </a:rPr>
              <a:t>Amazon SNS Developers Guide</a:t>
            </a:r>
            <a:r>
              <a:rPr lang="en-US" dirty="0">
                <a:solidFill>
                  <a:srgbClr val="232F3E"/>
                </a:solidFill>
                <a:effectLst/>
              </a:rPr>
              <a:t>. For more information on Amazon Cognito events, visit </a:t>
            </a:r>
            <a:r>
              <a:rPr lang="en-US" dirty="0">
                <a:solidFill>
                  <a:srgbClr val="232F3E"/>
                </a:solidFill>
                <a:effectLst/>
                <a:hlinkClick r:id="rId25"/>
              </a:rPr>
              <a:t>Amazon Cognito</a:t>
            </a:r>
            <a:r>
              <a:rPr lang="en-US" dirty="0">
                <a:solidFill>
                  <a:srgbClr val="232F3E"/>
                </a:solidFill>
                <a:effectLst/>
              </a:rPr>
              <a:t>. For more information on AWS CloudTrail logs and auditing API calls across AWS services, see </a:t>
            </a:r>
            <a:r>
              <a:rPr lang="en-US" dirty="0">
                <a:solidFill>
                  <a:srgbClr val="232F3E"/>
                </a:solidFill>
                <a:effectLst/>
                <a:hlinkClick r:id="rId26"/>
              </a:rPr>
              <a:t>AWS CloudTrail</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make an AWS Lambda function respond to changes in an Amazon S3 bucket?</a:t>
            </a:r>
            <a:endParaRPr lang="en-US" dirty="0">
              <a:solidFill>
                <a:srgbClr val="232F3E"/>
              </a:solidFill>
              <a:effectLst/>
            </a:endParaRPr>
          </a:p>
          <a:p>
            <a:r>
              <a:rPr lang="en-US" dirty="0">
                <a:solidFill>
                  <a:srgbClr val="232F3E"/>
                </a:solidFill>
                <a:effectLst/>
              </a:rPr>
              <a:t>From the AWS Lambda console, you can select a function and associate it with notifications from an Amazon S3 bucket. Alternatively, you can use the Amazon S3 console and configure the bucket’s notifications to send to your AWS Lambda function. This same functionality is also available through the AWS SDK and CLI.</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make an AWS Lambda function respond to updates in an Amazon DynamoDB table?</a:t>
            </a:r>
            <a:endParaRPr lang="en-US" dirty="0">
              <a:solidFill>
                <a:srgbClr val="232F3E"/>
              </a:solidFill>
              <a:effectLst/>
            </a:endParaRPr>
          </a:p>
          <a:p>
            <a:r>
              <a:rPr lang="en-US" dirty="0">
                <a:solidFill>
                  <a:srgbClr val="232F3E"/>
                </a:solidFill>
                <a:effectLst/>
              </a:rPr>
              <a:t>You can trigger a Lambda function on DynamoDB table updates by subscribing your Lambda function to the DynamoDB Stream associated with the table. You can associate a DynamoDB Stream with a Lambda function using the Amazon DynamoDB console, the AWS Lambda console or Lambda’s </a:t>
            </a:r>
            <a:r>
              <a:rPr lang="en-US" dirty="0" err="1">
                <a:solidFill>
                  <a:srgbClr val="232F3E"/>
                </a:solidFill>
                <a:effectLst/>
              </a:rPr>
              <a:t>registerEventSource</a:t>
            </a:r>
            <a:r>
              <a:rPr lang="en-US" dirty="0">
                <a:solidFill>
                  <a:srgbClr val="232F3E"/>
                </a:solidFill>
                <a:effectLst/>
              </a:rPr>
              <a:t> API.</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process records in an Amazon Kinesis stream?</a:t>
            </a:r>
            <a:endParaRPr lang="en-US" dirty="0">
              <a:solidFill>
                <a:srgbClr val="232F3E"/>
              </a:solidFill>
              <a:effectLst/>
            </a:endParaRPr>
          </a:p>
          <a:p>
            <a:r>
              <a:rPr lang="en-US" dirty="0">
                <a:solidFill>
                  <a:srgbClr val="232F3E"/>
                </a:solidFill>
                <a:effectLst/>
              </a:rPr>
              <a:t>From the AWS Lambda console, you can select a Lambda function and associate it with an Amazon Kinesis stream owned by the same account. This same functionality is also available through the AWS SDK and CLI. </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does AWS Lambda process data from Amazon Kinesis streams and Amazon DynamoDB Streams?</a:t>
            </a:r>
            <a:br>
              <a:rPr lang="en-US" b="1" dirty="0">
                <a:solidFill>
                  <a:srgbClr val="232F3E"/>
                </a:solidFill>
                <a:effectLst/>
              </a:rPr>
            </a:br>
            <a:endParaRPr lang="en-US" dirty="0">
              <a:solidFill>
                <a:srgbClr val="232F3E"/>
              </a:solidFill>
              <a:effectLst/>
            </a:endParaRPr>
          </a:p>
          <a:p>
            <a:r>
              <a:rPr lang="en-US" dirty="0">
                <a:solidFill>
                  <a:srgbClr val="232F3E"/>
                </a:solidFill>
                <a:effectLst/>
              </a:rPr>
              <a:t>The Amazon Kinesis and DynamoDB Streams records sent to your AWS Lambda function are strictly serialized, per shard. This means that if you put two records in the same shard, Lambda guarantees that your Lambda function will be successfully invoked with the first record before it is invoked with the second record. If the invocation for one record times out, is throttled, or encounters any other error, Lambda will retry until it succeeds (or the record reaches its 24-hour expiration) before moving on to the next record. The ordering of records across different shards is not guaranteed, and processing of each shard happens in parallel.</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respond to notifications sent by Amazon Simple Notification Service (SNS)?</a:t>
            </a:r>
            <a:endParaRPr lang="en-US" dirty="0">
              <a:solidFill>
                <a:srgbClr val="232F3E"/>
              </a:solidFill>
              <a:effectLst/>
            </a:endParaRPr>
          </a:p>
          <a:p>
            <a:r>
              <a:rPr lang="en-US" dirty="0">
                <a:solidFill>
                  <a:srgbClr val="232F3E"/>
                </a:solidFill>
                <a:effectLst/>
              </a:rPr>
              <a:t>From the AWS Lambda console, you can select a Lambda function and associate it with an Amazon SNS topic. This same functionality is also available through the AWS SDK and CLI.</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respond to emails sent by Amazon Simple Email Service (SES)?</a:t>
            </a:r>
            <a:endParaRPr lang="en-US" dirty="0">
              <a:solidFill>
                <a:srgbClr val="232F3E"/>
              </a:solidFill>
              <a:effectLst/>
            </a:endParaRPr>
          </a:p>
          <a:p>
            <a:r>
              <a:rPr lang="en-US" dirty="0">
                <a:solidFill>
                  <a:srgbClr val="232F3E"/>
                </a:solidFill>
                <a:effectLst/>
              </a:rPr>
              <a:t>From the Amazon SES Console, you can set up your receipt rule to have Amazon SES deliver your messages to an AWS Lambda function. The same functionality is available through the AWS SDK and CLI.</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respond to Amazon CloudWatch alarms?</a:t>
            </a:r>
            <a:endParaRPr lang="en-US" dirty="0">
              <a:solidFill>
                <a:srgbClr val="232F3E"/>
              </a:solidFill>
              <a:effectLst/>
            </a:endParaRPr>
          </a:p>
          <a:p>
            <a:r>
              <a:rPr lang="en-US" dirty="0">
                <a:solidFill>
                  <a:srgbClr val="232F3E"/>
                </a:solidFill>
                <a:effectLst/>
              </a:rPr>
              <a:t>First, configure the alarm to send Amazon SNS notifications. Then from the AWS Lambda console, select a Lambda function and associate it with that Amazon SNS topic. See the </a:t>
            </a:r>
            <a:r>
              <a:rPr lang="en-US" dirty="0">
                <a:solidFill>
                  <a:srgbClr val="232F3E"/>
                </a:solidFill>
                <a:effectLst/>
                <a:hlinkClick r:id="rId27"/>
              </a:rPr>
              <a:t>Amazon CloudWatch Developer Guide</a:t>
            </a:r>
            <a:r>
              <a:rPr lang="en-US" dirty="0">
                <a:solidFill>
                  <a:srgbClr val="232F3E"/>
                </a:solidFill>
                <a:effectLst/>
              </a:rPr>
              <a:t> for more on setting up Amazon CloudWatch alarms.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an AWS Lambda function to respond to changes in user or device data managed by Amazon Cognito?</a:t>
            </a:r>
            <a:endParaRPr lang="en-US" dirty="0">
              <a:solidFill>
                <a:srgbClr val="232F3E"/>
              </a:solidFill>
              <a:effectLst/>
            </a:endParaRPr>
          </a:p>
          <a:p>
            <a:r>
              <a:rPr lang="en-US" dirty="0">
                <a:solidFill>
                  <a:srgbClr val="232F3E"/>
                </a:solidFill>
                <a:effectLst/>
              </a:rPr>
              <a:t>From the AWS Lambda console, you can select a function to trigger when any datasets associated with an </a:t>
            </a:r>
            <a:r>
              <a:rPr lang="en-US" dirty="0">
                <a:solidFill>
                  <a:srgbClr val="232F3E"/>
                </a:solidFill>
                <a:effectLst/>
                <a:hlinkClick r:id="rId25"/>
              </a:rPr>
              <a:t>Amazon Cognito</a:t>
            </a:r>
            <a:r>
              <a:rPr lang="en-US" dirty="0">
                <a:solidFill>
                  <a:srgbClr val="232F3E"/>
                </a:solidFill>
                <a:effectLst/>
              </a:rPr>
              <a:t> identity pool are synchronized. This same functionality is also available through the AWS SDK and CLI. Visit Amazon Cognito for more information on using Amazon Cognito to share and synchronize data across a user’s devices.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my application trigger an AWS Lambda function directly?</a:t>
            </a:r>
            <a:endParaRPr lang="en-US" dirty="0">
              <a:solidFill>
                <a:srgbClr val="232F3E"/>
              </a:solidFill>
              <a:effectLst/>
            </a:endParaRPr>
          </a:p>
          <a:p>
            <a:r>
              <a:rPr lang="en-US" dirty="0">
                <a:solidFill>
                  <a:srgbClr val="232F3E"/>
                </a:solidFill>
                <a:effectLst/>
              </a:rPr>
              <a:t>You can invoke a Lambda function using a custom event through AWS Lambda’s invoke API. Only the function’s owner or another AWS account that the owner has granted permission can invoke the function. Visit the </a:t>
            </a:r>
            <a:r>
              <a:rPr lang="en-US" dirty="0">
                <a:solidFill>
                  <a:srgbClr val="232F3E"/>
                </a:solidFill>
                <a:effectLst/>
                <a:hlinkClick r:id="rId15"/>
              </a:rPr>
              <a:t>Lambda Developers Guide</a:t>
            </a:r>
            <a:r>
              <a:rPr lang="en-US" dirty="0">
                <a:solidFill>
                  <a:srgbClr val="232F3E"/>
                </a:solidFill>
                <a:effectLst/>
              </a:rPr>
              <a:t> to learn more.</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is the latency of invoking an AWS Lambda function in response to an event?</a:t>
            </a:r>
            <a:endParaRPr lang="en-US" dirty="0">
              <a:solidFill>
                <a:srgbClr val="232F3E"/>
              </a:solidFill>
              <a:effectLst/>
            </a:endParaRPr>
          </a:p>
          <a:p>
            <a:r>
              <a:rPr lang="en-US" dirty="0">
                <a:solidFill>
                  <a:srgbClr val="232F3E"/>
                </a:solidFill>
                <a:effectLst/>
              </a:rPr>
              <a:t>AWS Lambda is designed to process events within milliseconds. Latency will be higher immediately after a Lambda function is created, updated, or if it has not been used recently.</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create a mobile back-end using AWS Lambda?</a:t>
            </a:r>
            <a:endParaRPr lang="en-US" dirty="0">
              <a:solidFill>
                <a:srgbClr val="232F3E"/>
              </a:solidFill>
              <a:effectLst/>
            </a:endParaRPr>
          </a:p>
          <a:p>
            <a:r>
              <a:rPr lang="en-US" dirty="0">
                <a:solidFill>
                  <a:srgbClr val="232F3E"/>
                </a:solidFill>
                <a:effectLst/>
              </a:rPr>
              <a:t>You upload the code you want AWS Lambda to execute and then invoke it from your mobile app using the AWS Lambda SDK included in the AWS Mobile SDK. You can make both direct (synchronous) calls to retrieve or check data in real time as well as asynchronous calls. You can also define a custom API using Amazon API Gateway and invoke your Lambda functions through any REST compatible client. To learn more about the AWS Mobile SDK, visit the </a:t>
            </a:r>
            <a:r>
              <a:rPr lang="en-US" dirty="0">
                <a:solidFill>
                  <a:srgbClr val="232F3E"/>
                </a:solidFill>
                <a:effectLst/>
                <a:hlinkClick r:id="rId28"/>
              </a:rPr>
              <a:t>AWS Mobile SDK</a:t>
            </a:r>
            <a:r>
              <a:rPr lang="en-US" dirty="0">
                <a:solidFill>
                  <a:srgbClr val="232F3E"/>
                </a:solidFill>
                <a:effectLst/>
              </a:rPr>
              <a:t> page. To learn more about Amazon API Gateway, visit the </a:t>
            </a:r>
            <a:r>
              <a:rPr lang="en-US" dirty="0">
                <a:solidFill>
                  <a:srgbClr val="232F3E"/>
                </a:solidFill>
                <a:effectLst/>
                <a:hlinkClick r:id="rId29"/>
              </a:rPr>
              <a:t>Amazon API Gateway</a:t>
            </a:r>
            <a:r>
              <a:rPr lang="en-US" dirty="0">
                <a:solidFill>
                  <a:srgbClr val="232F3E"/>
                </a:solidFill>
                <a:effectLst/>
              </a:rPr>
              <a:t> page.</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invoke an AWS Lambda function over HTTPS?</a:t>
            </a:r>
            <a:endParaRPr lang="en-US" dirty="0">
              <a:solidFill>
                <a:srgbClr val="232F3E"/>
              </a:solidFill>
              <a:effectLst/>
            </a:endParaRPr>
          </a:p>
          <a:p>
            <a:r>
              <a:rPr lang="en-US" dirty="0">
                <a:solidFill>
                  <a:srgbClr val="232F3E"/>
                </a:solidFill>
                <a:effectLst/>
              </a:rPr>
              <a:t>You can invoke a Lambda function over HTTPS by defining a custom RESTful API using Amazon API Gateway. This gives you an endpoint for your function which can respond to REST calls like GET, PUT and POST. Read more about using AWS Lambda with Amazon API Gateway.</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my AWS Lambda function customize its behavior to the device and app making the request?</a:t>
            </a:r>
            <a:endParaRPr lang="en-US" dirty="0">
              <a:solidFill>
                <a:srgbClr val="232F3E"/>
              </a:solidFill>
              <a:effectLst/>
            </a:endParaRPr>
          </a:p>
          <a:p>
            <a:r>
              <a:rPr lang="en-US" dirty="0">
                <a:solidFill>
                  <a:srgbClr val="232F3E"/>
                </a:solidFill>
                <a:effectLst/>
              </a:rPr>
              <a:t>When called through the AWS Mobile SDK, AWS Lambda functions automatically gain insight into the device and application that made the call through the ‘context’ object.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my AWS Lambda function personalize their behavior based on the identity of the end user of an application?</a:t>
            </a:r>
            <a:endParaRPr lang="en-US" dirty="0">
              <a:solidFill>
                <a:srgbClr val="232F3E"/>
              </a:solidFill>
              <a:effectLst/>
            </a:endParaRPr>
          </a:p>
          <a:p>
            <a:r>
              <a:rPr lang="en-US" dirty="0">
                <a:solidFill>
                  <a:srgbClr val="232F3E"/>
                </a:solidFill>
                <a:effectLst/>
              </a:rPr>
              <a:t>When your app uses the Amazon Cognito identity, end users can authenticate themselves using a variety of public login providers such as Amazon, Facebook, Google, and other OpenID Connect-compatible services. User identity is then automatically and secured presented to your Lambda function in the form of an Amazon Cognito id, allowing it to access user data from Amazon Cognito, or as a key to store and retrieve data in Amazon DynamoDB or other web services.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create an Alexa skill using AWS Lambda?</a:t>
            </a:r>
            <a:endParaRPr lang="en-US" dirty="0">
              <a:solidFill>
                <a:srgbClr val="232F3E"/>
              </a:solidFill>
              <a:effectLst/>
            </a:endParaRPr>
          </a:p>
          <a:p>
            <a:r>
              <a:rPr lang="en-US" dirty="0">
                <a:solidFill>
                  <a:srgbClr val="232F3E"/>
                </a:solidFill>
                <a:effectLst/>
              </a:rPr>
              <a:t>AWS Lambda is integrated with the Alexa Skills Kit, a collection of self-service APIs, tools, documentation and code samples that make it easy for you to create voice-driven capabilities (or “skills”) for Alexa. You simply upload the Lambda function code for the new Alexa skill you are creating, and AWS Lambda does the rest, executing the code in response to Alexa voice interactions and automatically managing the compute resources on your behalf. Read the Alexa Skills Kit documentation for more details.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my function fails while processing an event?</a:t>
            </a:r>
            <a:endParaRPr lang="en-US" dirty="0">
              <a:solidFill>
                <a:srgbClr val="232F3E"/>
              </a:solidFill>
              <a:effectLst/>
            </a:endParaRPr>
          </a:p>
          <a:p>
            <a:r>
              <a:rPr lang="en-US" dirty="0">
                <a:solidFill>
                  <a:srgbClr val="232F3E"/>
                </a:solidFill>
                <a:effectLst/>
              </a:rPr>
              <a:t>For Amazon S3 bucket notifications and custom events, AWS Lambda will attempt execution of your function three times in the event of an error condition in your code or if you exceed a service or resource limit. </a:t>
            </a:r>
            <a:br>
              <a:rPr lang="en-US" dirty="0">
                <a:solidFill>
                  <a:srgbClr val="232F3E"/>
                </a:solidFill>
                <a:effectLst/>
              </a:rPr>
            </a:br>
            <a:br>
              <a:rPr lang="en-US" dirty="0">
                <a:solidFill>
                  <a:srgbClr val="232F3E"/>
                </a:solidFill>
                <a:effectLst/>
              </a:rPr>
            </a:br>
            <a:r>
              <a:rPr lang="en-US" dirty="0">
                <a:solidFill>
                  <a:srgbClr val="232F3E"/>
                </a:solidFill>
                <a:effectLst/>
              </a:rPr>
              <a:t>For ordered event sources that AWS Lambda polls on your behalf, such as Amazon DynamoDB Streams and Amazon Kinesis streams, Lambda will continue attempting execution in the event of a developer code error until the data expires. You can monitor progress through the Amazon Kinesis and Amazon DynamoDB consoles and through the Amazon CloudWatch metrics that AWS Lambda generates for your function. You can also set Amazon CloudWatch alarms based on error or execution throttling rates.</a:t>
            </a:r>
            <a:br>
              <a:rPr lang="en-US" dirty="0">
                <a:solidFill>
                  <a:srgbClr val="232F3E"/>
                </a:solidFill>
                <a:effectLst/>
              </a:rPr>
            </a:br>
            <a:endParaRPr lang="en-US" dirty="0">
              <a:solidFill>
                <a:srgbClr val="232F3E"/>
              </a:solidFill>
              <a:effectLst/>
            </a:endParaRPr>
          </a:p>
          <a:p>
            <a:r>
              <a:rPr lang="en-US" b="1" dirty="0">
                <a:solidFill>
                  <a:srgbClr val="232F3E"/>
                </a:solidFill>
                <a:effectLst/>
              </a:rPr>
              <a:t>Using AWS Lambda to build applications</a:t>
            </a:r>
          </a:p>
          <a:p>
            <a:r>
              <a:rPr lang="en-US" b="1" dirty="0">
                <a:solidFill>
                  <a:srgbClr val="232F3E"/>
                </a:solidFill>
                <a:effectLst/>
              </a:rPr>
              <a:t>Q: What is a serverless application?</a:t>
            </a:r>
            <a:br>
              <a:rPr lang="en-US" b="1" dirty="0">
                <a:solidFill>
                  <a:srgbClr val="232F3E"/>
                </a:solidFill>
                <a:effectLst/>
              </a:rPr>
            </a:br>
            <a:endParaRPr lang="en-US" dirty="0">
              <a:solidFill>
                <a:srgbClr val="232F3E"/>
              </a:solidFill>
              <a:effectLst/>
            </a:endParaRPr>
          </a:p>
          <a:p>
            <a:r>
              <a:rPr lang="en-US" dirty="0">
                <a:solidFill>
                  <a:srgbClr val="232F3E"/>
                </a:solidFill>
                <a:effectLst/>
              </a:rPr>
              <a:t>Lambda-based applications (also referred to as serverless applications) are composed of functions triggered by events. A typical serverless application consists of one or more functions triggered by events such as object uploads to Amazon S3, Amazon SNS notifications, or API actions. These functions can stand alone or leverage other resources such as DynamoDB tables or Amazon S3 buckets. The most basic serverless application is simply a function.</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deploy and manage a serverless application?</a:t>
            </a:r>
            <a:endParaRPr lang="en-US" dirty="0">
              <a:solidFill>
                <a:srgbClr val="232F3E"/>
              </a:solidFill>
              <a:effectLst/>
            </a:endParaRPr>
          </a:p>
          <a:p>
            <a:r>
              <a:rPr lang="en-US" dirty="0">
                <a:solidFill>
                  <a:srgbClr val="232F3E"/>
                </a:solidFill>
                <a:effectLst/>
              </a:rPr>
              <a:t>You can deploy and manage your serverless applications using the AWS Serverless Application Model (AWS SAM). AWS SAM is a specification that prescribes the rules for expressing serverless applications on AWS. This specification aligns with the syntax used by AWS CloudFormation today and is supported natively within AWS CloudFormation as a set of resource types (referred to as "serverless resources"). These resources make it easier for AWS customers to use CloudFormation to configure and deploy serverless applications, using existing CloudFormation APIs. </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can I discover existing serverless applications developed by the AWS community?</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can choose from a collection of serverless applications published by developers, companies, and partners in the AWS community with the </a:t>
            </a:r>
            <a:r>
              <a:rPr lang="en-US" dirty="0">
                <a:solidFill>
                  <a:srgbClr val="232F3E"/>
                </a:solidFill>
                <a:effectLst/>
                <a:hlinkClick r:id="rId30"/>
              </a:rPr>
              <a:t>AWS Serverless Application Repository</a:t>
            </a:r>
            <a:r>
              <a:rPr lang="en-US" dirty="0">
                <a:solidFill>
                  <a:srgbClr val="232F3E"/>
                </a:solidFill>
                <a:effectLst/>
              </a:rPr>
              <a:t>. After finding an application, you can configure and deploy it straight from the </a:t>
            </a:r>
            <a:r>
              <a:rPr lang="en-US" dirty="0">
                <a:solidFill>
                  <a:srgbClr val="232F3E"/>
                </a:solidFill>
                <a:effectLst/>
                <a:hlinkClick r:id="rId11"/>
              </a:rPr>
              <a:t>Lambda console</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automate deployment for a serverless application?</a:t>
            </a:r>
            <a:endParaRPr lang="en-US" dirty="0">
              <a:solidFill>
                <a:srgbClr val="232F3E"/>
              </a:solidFill>
              <a:effectLst/>
            </a:endParaRPr>
          </a:p>
          <a:p>
            <a:r>
              <a:rPr lang="en-US" dirty="0">
                <a:solidFill>
                  <a:srgbClr val="232F3E"/>
                </a:solidFill>
                <a:effectLst/>
              </a:rPr>
              <a:t>You can automate your serverless application’s release process using AWS </a:t>
            </a:r>
            <a:r>
              <a:rPr lang="en-US" dirty="0" err="1">
                <a:solidFill>
                  <a:srgbClr val="232F3E"/>
                </a:solidFill>
                <a:effectLst/>
              </a:rPr>
              <a:t>CodePipeline</a:t>
            </a:r>
            <a:r>
              <a:rPr lang="en-US" dirty="0">
                <a:solidFill>
                  <a:srgbClr val="232F3E"/>
                </a:solidFill>
                <a:effectLst/>
              </a:rPr>
              <a:t> and AWS </a:t>
            </a:r>
            <a:r>
              <a:rPr lang="en-US" dirty="0" err="1">
                <a:solidFill>
                  <a:srgbClr val="232F3E"/>
                </a:solidFill>
                <a:effectLst/>
              </a:rPr>
              <a:t>CodeDeploy</a:t>
            </a:r>
            <a:r>
              <a:rPr lang="en-US" dirty="0">
                <a:solidFill>
                  <a:srgbClr val="232F3E"/>
                </a:solidFill>
                <a:effectLst/>
              </a:rPr>
              <a:t>. </a:t>
            </a:r>
            <a:r>
              <a:rPr lang="en-US" dirty="0" err="1">
                <a:solidFill>
                  <a:srgbClr val="232F3E"/>
                </a:solidFill>
                <a:effectLst/>
              </a:rPr>
              <a:t>CodePipeline</a:t>
            </a:r>
            <a:r>
              <a:rPr lang="en-US" dirty="0">
                <a:solidFill>
                  <a:srgbClr val="232F3E"/>
                </a:solidFill>
                <a:effectLst/>
              </a:rPr>
              <a:t> is a continuous delivery service that enables you to model, visualize and automate the steps required to release your serverless application. </a:t>
            </a:r>
            <a:r>
              <a:rPr lang="en-US" dirty="0" err="1">
                <a:solidFill>
                  <a:srgbClr val="232F3E"/>
                </a:solidFill>
                <a:effectLst/>
              </a:rPr>
              <a:t>CodeDeploy</a:t>
            </a:r>
            <a:r>
              <a:rPr lang="en-US" dirty="0">
                <a:solidFill>
                  <a:srgbClr val="232F3E"/>
                </a:solidFill>
                <a:effectLst/>
              </a:rPr>
              <a:t> provides a deployment automation engine for your Lambda-based applications. </a:t>
            </a:r>
            <a:r>
              <a:rPr lang="en-US" dirty="0" err="1">
                <a:solidFill>
                  <a:srgbClr val="232F3E"/>
                </a:solidFill>
                <a:effectLst/>
              </a:rPr>
              <a:t>CodeDeploy</a:t>
            </a:r>
            <a:r>
              <a:rPr lang="en-US" dirty="0">
                <a:solidFill>
                  <a:srgbClr val="232F3E"/>
                </a:solidFill>
                <a:effectLst/>
              </a:rPr>
              <a:t> lets you orchestrate deployments according to established best-practice methodologies such as canary and linear deployments, and helps you establish the necessary guardrails to verify that newly-deployed code is safe, stable, and ready to be fully released to production.</a:t>
            </a:r>
            <a:br>
              <a:rPr lang="en-US" dirty="0">
                <a:solidFill>
                  <a:srgbClr val="232F3E"/>
                </a:solidFill>
                <a:effectLst/>
              </a:rPr>
            </a:br>
            <a:endParaRPr lang="en-US" dirty="0">
              <a:solidFill>
                <a:srgbClr val="232F3E"/>
              </a:solidFill>
              <a:effectLst/>
            </a:endParaRPr>
          </a:p>
          <a:p>
            <a:r>
              <a:rPr lang="en-US" dirty="0">
                <a:solidFill>
                  <a:srgbClr val="232F3E"/>
                </a:solidFill>
                <a:effectLst/>
              </a:rPr>
              <a:t>To learn more about serverless CI/CD, visit our </a:t>
            </a:r>
            <a:r>
              <a:rPr lang="en-US" dirty="0">
                <a:solidFill>
                  <a:srgbClr val="232F3E"/>
                </a:solidFill>
                <a:effectLst/>
                <a:hlinkClick r:id="rId31"/>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get started on building a serverless application?</a:t>
            </a:r>
            <a:endParaRPr lang="en-US" dirty="0">
              <a:solidFill>
                <a:srgbClr val="232F3E"/>
              </a:solidFill>
              <a:effectLst/>
            </a:endParaRPr>
          </a:p>
          <a:p>
            <a:r>
              <a:rPr lang="en-US" dirty="0">
                <a:solidFill>
                  <a:srgbClr val="232F3E"/>
                </a:solidFill>
                <a:effectLst/>
              </a:rPr>
              <a:t>To get started, visit the AWS Lambda console and download one of our blueprints. The file you download will contain an AWS SAM file (which defines the AWS resources in your application), and a .ZIP file (which includes your function’s code). You can then use AWS CloudFormation commands to package and deploy the serverless application that you just downloaded. For more details, visit our </a:t>
            </a:r>
            <a:r>
              <a:rPr lang="en-US" dirty="0">
                <a:solidFill>
                  <a:srgbClr val="232F3E"/>
                </a:solidFill>
                <a:effectLst/>
                <a:hlinkClick r:id="rId32"/>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coordinate calls between multiple AWS Lambda functions?</a:t>
            </a:r>
            <a:endParaRPr lang="en-US" dirty="0">
              <a:solidFill>
                <a:srgbClr val="232F3E"/>
              </a:solidFill>
              <a:effectLst/>
            </a:endParaRPr>
          </a:p>
          <a:p>
            <a:r>
              <a:rPr lang="en-US" dirty="0">
                <a:solidFill>
                  <a:srgbClr val="232F3E"/>
                </a:solidFill>
                <a:effectLst/>
              </a:rPr>
              <a:t>You can use </a:t>
            </a:r>
            <a:r>
              <a:rPr lang="en-US" dirty="0">
                <a:solidFill>
                  <a:srgbClr val="232F3E"/>
                </a:solidFill>
                <a:effectLst/>
                <a:hlinkClick r:id="rId33"/>
              </a:rPr>
              <a:t>AWS Step Functions</a:t>
            </a:r>
            <a:r>
              <a:rPr lang="en-US" dirty="0">
                <a:solidFill>
                  <a:srgbClr val="232F3E"/>
                </a:solidFill>
                <a:effectLst/>
              </a:rPr>
              <a:t> to coordinate a series of AWS Lambda functions in a specific order. You can invoke multiple Lambda functions sequentially, passing the output of one to the other, and/or in parallel, and Step Functions will maintain state during executions for you.</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troubleshoot a serverless application?</a:t>
            </a:r>
            <a:endParaRPr lang="en-US" dirty="0">
              <a:solidFill>
                <a:srgbClr val="232F3E"/>
              </a:solidFill>
              <a:effectLst/>
            </a:endParaRPr>
          </a:p>
          <a:p>
            <a:r>
              <a:rPr lang="en-US" dirty="0">
                <a:solidFill>
                  <a:srgbClr val="232F3E"/>
                </a:solidFill>
                <a:effectLst/>
              </a:rPr>
              <a:t>You can enable your Lambda function for tracing with </a:t>
            </a:r>
            <a:r>
              <a:rPr lang="en-US" dirty="0">
                <a:solidFill>
                  <a:srgbClr val="232F3E"/>
                </a:solidFill>
                <a:effectLst/>
                <a:hlinkClick r:id="rId34"/>
              </a:rPr>
              <a:t>AWS X-Ray</a:t>
            </a:r>
            <a:r>
              <a:rPr lang="en-US" dirty="0">
                <a:solidFill>
                  <a:srgbClr val="232F3E"/>
                </a:solidFill>
                <a:effectLst/>
              </a:rPr>
              <a:t> by adding X-Ray permissions to your Lambda function’s execution role and changing your function’s “tracing mode” to “active. ” When X-Ray is enabled for your Lambda function, AWS Lambda will emit tracing information to X-Ray regarding the Lambda service overhead incurred when invoking your function. This will provide you with insights such as Lambda service overhead, function </a:t>
            </a:r>
            <a:r>
              <a:rPr lang="en-US" dirty="0" err="1">
                <a:solidFill>
                  <a:srgbClr val="232F3E"/>
                </a:solidFill>
                <a:effectLst/>
              </a:rPr>
              <a:t>init</a:t>
            </a:r>
            <a:r>
              <a:rPr lang="en-US" dirty="0">
                <a:solidFill>
                  <a:srgbClr val="232F3E"/>
                </a:solidFill>
                <a:effectLst/>
              </a:rPr>
              <a:t> time, and function execution time. In addition, you can include the X-Ray SDK in your Lambda deployment package to create your own trace segments, annotate your traces, or view trace segments for downstream calls made from your Lambda function. X-Ray SDKs are currently available for Node.js and Java. Visit </a:t>
            </a:r>
            <a:r>
              <a:rPr lang="en-US" dirty="0">
                <a:solidFill>
                  <a:srgbClr val="232F3E"/>
                </a:solidFill>
                <a:effectLst/>
                <a:hlinkClick r:id="rId35"/>
              </a:rPr>
              <a:t>Troubleshooting Lambda-based applications</a:t>
            </a:r>
            <a:r>
              <a:rPr lang="en-US" dirty="0">
                <a:solidFill>
                  <a:srgbClr val="232F3E"/>
                </a:solidFill>
                <a:effectLst/>
              </a:rPr>
              <a:t> to learn more. AWS X-Ray rates will apply.</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build serverless applications that connect to relational databases?</a:t>
            </a:r>
            <a:endParaRPr lang="en-US" dirty="0">
              <a:solidFill>
                <a:srgbClr val="232F3E"/>
              </a:solidFill>
              <a:effectLst/>
            </a:endParaRPr>
          </a:p>
          <a:p>
            <a:r>
              <a:rPr lang="en-US" dirty="0">
                <a:solidFill>
                  <a:srgbClr val="232F3E"/>
                </a:solidFill>
                <a:effectLst/>
              </a:rPr>
              <a:t>Yes. You can build highly scalable, secure, Lambda-based serverless applications that connect to relational databases using </a:t>
            </a:r>
            <a:r>
              <a:rPr lang="en-US" dirty="0">
                <a:solidFill>
                  <a:srgbClr val="232F3E"/>
                </a:solidFill>
                <a:effectLst/>
                <a:hlinkClick r:id="rId36"/>
              </a:rPr>
              <a:t>Amazon RDS Proxy</a:t>
            </a:r>
            <a:r>
              <a:rPr lang="en-US" dirty="0">
                <a:solidFill>
                  <a:srgbClr val="232F3E"/>
                </a:solidFill>
                <a:effectLst/>
              </a:rPr>
              <a:t>, a highly available database proxy that manages thousands of concurrent connections to relational databases. Currently, RDS Proxy supports MySQL and Aurora databases. You can begin using RDS Proxy through the Amazon RDS console or the AWS Lambda console. Serverless applications that use fully managed connection pools from RDS Proxy will be billed according to </a:t>
            </a:r>
            <a:r>
              <a:rPr lang="en-US" dirty="0">
                <a:solidFill>
                  <a:srgbClr val="232F3E"/>
                </a:solidFill>
                <a:effectLst/>
                <a:hlinkClick r:id="rId37"/>
              </a:rPr>
              <a:t>RDS Proxy Pricing</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is AWS SAM licensed?</a:t>
            </a:r>
            <a:endParaRPr lang="en-US" dirty="0">
              <a:solidFill>
                <a:srgbClr val="232F3E"/>
              </a:solidFill>
              <a:effectLst/>
            </a:endParaRPr>
          </a:p>
          <a:p>
            <a:r>
              <a:rPr lang="en-US" dirty="0">
                <a:solidFill>
                  <a:srgbClr val="232F3E"/>
                </a:solidFill>
                <a:effectLst/>
              </a:rPr>
              <a:t>The specification is open sourced under Apache 2.0, which allows you and others to adopt and incorporate AWS SAM into build, deployment, monitoring and management tools with a commercial-friendly license. You can access the AWS SAM repository on GitHub </a:t>
            </a:r>
            <a:r>
              <a:rPr lang="en-US" dirty="0">
                <a:solidFill>
                  <a:srgbClr val="232F3E"/>
                </a:solidFill>
                <a:effectLst/>
                <a:hlinkClick r:id="rId38"/>
              </a:rPr>
              <a:t>here</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Provisioned Concurrency</a:t>
            </a:r>
          </a:p>
          <a:p>
            <a:r>
              <a:rPr lang="en-US" b="1" dirty="0">
                <a:solidFill>
                  <a:srgbClr val="232F3E"/>
                </a:solidFill>
                <a:effectLst/>
              </a:rPr>
              <a:t>Q: What is AWS Lambda Provisioned Concurrency?</a:t>
            </a:r>
            <a:endParaRPr lang="en-US" dirty="0">
              <a:solidFill>
                <a:srgbClr val="232F3E"/>
              </a:solidFill>
              <a:effectLst/>
            </a:endParaRPr>
          </a:p>
          <a:p>
            <a:r>
              <a:rPr lang="en-US" dirty="0">
                <a:solidFill>
                  <a:srgbClr val="232F3E"/>
                </a:solidFill>
                <a:effectLst/>
              </a:rPr>
              <a:t>Provisioned Concurrency gives you greater control over the performance of your serverless applications. When enabled, Provisioned Concurrency keeps functions initialized and hyper-ready to respond in double-digit milliseconds.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set up and manage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can configure concurrency on your function through the AWS Management Console, the Lambda API, the AWS CLI, and AWS CloudFormation. The simplest way to benefit from Provisioned Concurrency is by using AWS Auto Scaling. You can use Application Auto Scaling to configure schedules, or have Auto Scaling automatically adjust the level of Provisioned Concurrency in real time as demand changes. To learn more about Provisioned Concurrency, see the documentation.</a:t>
            </a:r>
            <a:br>
              <a:rPr lang="en-US" dirty="0">
                <a:solidFill>
                  <a:srgbClr val="232F3E"/>
                </a:solidFill>
                <a:effectLst/>
              </a:rPr>
            </a:br>
            <a:endParaRPr lang="en-US" dirty="0">
              <a:solidFill>
                <a:srgbClr val="232F3E"/>
              </a:solidFill>
              <a:effectLst/>
            </a:endParaRPr>
          </a:p>
          <a:p>
            <a:r>
              <a:rPr lang="en-US" b="1" dirty="0">
                <a:solidFill>
                  <a:srgbClr val="232F3E"/>
                </a:solidFill>
                <a:effectLst/>
              </a:rPr>
              <a:t>Q: Do I need to change my code if I want to use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You don’t need to make any changes to your code to use Provisioned Concurrency. It works seamlessly with all existing functions and runtimes. There is no change to the invocation and execution model of Lambda when using Provisioned Concurrency.</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will I be charged for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Provisioned Concurrency adds a pricing dimension, of ‘Provisioned Concurrency’, for keeping functions initialized. When enabled, you pay for the amount of concurrency that you configure and for the period of time that you configure it. When your function executes while Provisioned Concurrency is configured on it, you also pay for Requests and execution Duration. To learn more about the pricing of Provisioned Concurrency, see </a:t>
            </a:r>
            <a:r>
              <a:rPr lang="en-US" dirty="0">
                <a:solidFill>
                  <a:srgbClr val="232F3E"/>
                </a:solidFill>
                <a:effectLst/>
                <a:hlinkClick r:id="rId19"/>
              </a:rPr>
              <a:t>AWS Lambda Pricing</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When should I use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Provisioned Concurrency is ideal for building latency-sensitive applications, such as web or mobile backends, synchronously invoked APIs, and interactive microservices. You can easily configure the appropriate amount of concurrency based on your application's unique demand. You can increase the amount of concurrency during times of high demand and lower it, or turn it off completely, when demand decreases.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a functions receives invocations above the configured level of Provisioned Concurrency?</a:t>
            </a:r>
            <a:br>
              <a:rPr lang="en-US" b="1" dirty="0">
                <a:solidFill>
                  <a:srgbClr val="232F3E"/>
                </a:solidFill>
                <a:effectLst/>
              </a:rPr>
            </a:br>
            <a:endParaRPr lang="en-US" dirty="0">
              <a:solidFill>
                <a:srgbClr val="232F3E"/>
              </a:solidFill>
              <a:effectLst/>
            </a:endParaRPr>
          </a:p>
          <a:p>
            <a:r>
              <a:rPr lang="en-US" dirty="0">
                <a:solidFill>
                  <a:srgbClr val="232F3E"/>
                </a:solidFill>
                <a:effectLst/>
              </a:rPr>
              <a:t>If the concurrency of a function reaches the configured level, subsequent invocations of the function have the latency and scale characteristics of regular Lambda functions. You can restrict your function to only scale up to the configured level. Doing so prevents the function from exceeding the configured level of Provisioned Concurrency. This is a mechanism to prevent undesired variability in your application when demand exceeds the anticipated amount.</a:t>
            </a:r>
            <a:br>
              <a:rPr lang="en-US" dirty="0">
                <a:solidFill>
                  <a:srgbClr val="232F3E"/>
                </a:solidFill>
                <a:effectLst/>
              </a:rPr>
            </a:br>
            <a:endParaRPr lang="en-US" dirty="0">
              <a:solidFill>
                <a:srgbClr val="232F3E"/>
              </a:solidFill>
              <a:effectLst/>
            </a:endParaRPr>
          </a:p>
          <a:p>
            <a:r>
              <a:rPr lang="en-US" b="1" dirty="0">
                <a:solidFill>
                  <a:srgbClr val="232F3E"/>
                </a:solidFill>
                <a:effectLst/>
              </a:rPr>
              <a:t>Amazon EFS for AWS Lambda</a:t>
            </a:r>
          </a:p>
          <a:p>
            <a:r>
              <a:rPr lang="en-US" b="1" dirty="0"/>
              <a:t>Q: What is Amazon EFS for AWS Lambda?</a:t>
            </a:r>
            <a:endParaRPr lang="en-US" dirty="0"/>
          </a:p>
          <a:p>
            <a:r>
              <a:rPr lang="en-US" dirty="0"/>
              <a:t>With Amazon Elastic File System (Amazon EFS) for AWS Lambda, customers can securely read, write and persist large volumes of data at virtually any scale using a fully managed elastic NFS file system that can scale on demand without the need for provisioning or capacity management. Previously, developers added code to their functions to download data from S3 or databases to local temporary storage, limited to 512MB. With EFS for Lambda, developers don't need to write code to download data to temporary storage in order to process it. </a:t>
            </a:r>
          </a:p>
          <a:p>
            <a:r>
              <a:rPr lang="en-US" b="1" dirty="0"/>
              <a:t>Q: How do I set up Amazon EFS for Lambda?</a:t>
            </a:r>
            <a:endParaRPr lang="en-US" dirty="0"/>
          </a:p>
          <a:p>
            <a:r>
              <a:rPr lang="en-US" dirty="0"/>
              <a:t>Developers can easily connect an existing EFS file system to a Lambda function via an </a:t>
            </a:r>
            <a:r>
              <a:rPr lang="en-US" dirty="0">
                <a:hlinkClick r:id="rId39"/>
              </a:rPr>
              <a:t>EFS Access Point</a:t>
            </a:r>
            <a:r>
              <a:rPr lang="en-US" dirty="0"/>
              <a:t> by using the console, CLI or SDK. When the function is first invoked, the file system is automatically mounted and made available to function code. You can learn more in the documentation.</a:t>
            </a:r>
          </a:p>
          <a:p>
            <a:r>
              <a:rPr lang="en-US" b="1" dirty="0"/>
              <a:t>Q: Do I need to configure my function with VPC settings before I can use my Amazon EFS file system?</a:t>
            </a:r>
            <a:endParaRPr lang="en-US" dirty="0"/>
          </a:p>
          <a:p>
            <a:r>
              <a:rPr lang="en-US" dirty="0"/>
              <a:t>Yes. Mount targets for Amazon EFS are associated with a subnets in a VPC. The AWS Lambda function needs to be configured to access that VPC.</a:t>
            </a:r>
            <a:br>
              <a:rPr lang="en-US" dirty="0"/>
            </a:br>
            <a:br>
              <a:rPr lang="en-US" dirty="0"/>
            </a:br>
            <a:r>
              <a:rPr lang="en-US" b="1" dirty="0"/>
              <a:t>Q: Who should use Amazon EFS for Lambda?</a:t>
            </a:r>
            <a:endParaRPr lang="en-US" dirty="0"/>
          </a:p>
          <a:p>
            <a:r>
              <a:rPr lang="en-US" dirty="0"/>
              <a:t>Using EFS for Lambda is ideal for building machine learning applications or loading large reference files or models, processing or backing up large amounts of data, hosting web content, or developing internal build systems. Customers can also use EFS for Lambda to keep state between invocations within a stateful microservice architecture, in a </a:t>
            </a:r>
            <a:r>
              <a:rPr lang="en-US" dirty="0" err="1"/>
              <a:t>StepFunctions</a:t>
            </a:r>
            <a:r>
              <a:rPr lang="en-US" dirty="0"/>
              <a:t> workflow, or sharing files between serverless applications and instance or container-based applications. </a:t>
            </a:r>
          </a:p>
          <a:p>
            <a:r>
              <a:rPr lang="en-US" b="1" dirty="0"/>
              <a:t>Q: Will my data be encrypted in transit?</a:t>
            </a:r>
            <a:endParaRPr lang="en-US" dirty="0"/>
          </a:p>
          <a:p>
            <a:r>
              <a:rPr lang="en-US" dirty="0"/>
              <a:t>Yes. Data encryption in transit uses industry standard Transport Layer Security (TLS) 1.2 to encrypt data sent between AWS Lambda functions and the Amazon EFS file systems.</a:t>
            </a:r>
          </a:p>
          <a:p>
            <a:r>
              <a:rPr lang="en-US" b="1" dirty="0"/>
              <a:t>Q: Is my data encrypted at rest?</a:t>
            </a:r>
            <a:endParaRPr lang="en-US" dirty="0"/>
          </a:p>
          <a:p>
            <a:r>
              <a:rPr lang="en-US" dirty="0"/>
              <a:t>Customers can provision Amazon EFS to encrypt data at rest. Data encrypted at rest is transparently encrypted while being written, and transparently decrypted while being read, so you don’t have to modify your applications. Encryption keys are managed by the AWS Key Management Service (KMS), eliminating the need to build and maintain a secure key management infrastructure.</a:t>
            </a:r>
          </a:p>
          <a:p>
            <a:r>
              <a:rPr lang="en-US" b="1" dirty="0"/>
              <a:t>Q: How will I be charged for Amazon EFS for AWS Lambda?</a:t>
            </a:r>
            <a:endParaRPr lang="en-US" dirty="0"/>
          </a:p>
          <a:p>
            <a:r>
              <a:rPr lang="en-US" dirty="0"/>
              <a:t>There is no additional charge for using Amazon EFS for AWS Lambda. Customers pay the standard price for AWS Lambda and for Amazon EFS. When using Lambda and EFS in the same availability zone, customers are not charged for data transfer. However, if they use VPC peering for Cross-Account access, they will incur data transfer charges. To learn more, please see </a:t>
            </a:r>
            <a:r>
              <a:rPr lang="en-US" dirty="0">
                <a:hlinkClick r:id="rId19"/>
              </a:rPr>
              <a:t>Pricing</a:t>
            </a:r>
            <a:r>
              <a:rPr lang="en-US" dirty="0"/>
              <a:t>.</a:t>
            </a:r>
          </a:p>
          <a:p>
            <a:r>
              <a:rPr lang="en-US" b="1" dirty="0"/>
              <a:t>Q: Can I associate more than one Amazon EFS file system with my AWS Lambda function?</a:t>
            </a:r>
            <a:endParaRPr lang="en-US" dirty="0"/>
          </a:p>
          <a:p>
            <a:r>
              <a:rPr lang="en-US" dirty="0"/>
              <a:t>No. Each Lambda function will be able to access one EFS file system.</a:t>
            </a:r>
          </a:p>
          <a:p>
            <a:r>
              <a:rPr lang="en-US" b="1" dirty="0"/>
              <a:t>Q: Can I use the same Amazon EFS file system across multiple functions, containers, and instances?</a:t>
            </a:r>
            <a:endParaRPr lang="en-US" dirty="0"/>
          </a:p>
          <a:p>
            <a:r>
              <a:rPr lang="en-US" dirty="0"/>
              <a:t>Yes. Amazon EFS supports Lambda functions, ECS and </a:t>
            </a:r>
            <a:r>
              <a:rPr lang="en-US" dirty="0" err="1"/>
              <a:t>Fargate</a:t>
            </a:r>
            <a:r>
              <a:rPr lang="en-US" dirty="0"/>
              <a:t> containers, and EC2 instances. You can share the same file system and use IAM policy and Access Points to control what each function, container, or instance has access to.  </a:t>
            </a:r>
          </a:p>
          <a:p>
            <a:r>
              <a:rPr lang="en-US" b="1" dirty="0" err="1">
                <a:solidFill>
                  <a:srgbClr val="232F3E"/>
                </a:solidFill>
                <a:effectLst/>
              </a:rPr>
              <a:t>Lambda@Edge</a:t>
            </a:r>
            <a:endParaRPr lang="en-US" b="1" dirty="0">
              <a:solidFill>
                <a:srgbClr val="232F3E"/>
              </a:solidFill>
              <a:effectLst/>
            </a:endParaRPr>
          </a:p>
          <a:p>
            <a:r>
              <a:rPr lang="en-US" b="1" dirty="0">
                <a:solidFill>
                  <a:srgbClr val="232F3E"/>
                </a:solidFill>
                <a:effectLst/>
              </a:rPr>
              <a:t>Q: What is </a:t>
            </a:r>
            <a:r>
              <a:rPr lang="en-US" b="1" dirty="0" err="1">
                <a:solidFill>
                  <a:srgbClr val="232F3E"/>
                </a:solidFill>
                <a:effectLst/>
              </a:rPr>
              <a:t>Lambda@Edge</a:t>
            </a:r>
            <a:r>
              <a:rPr lang="en-US" b="1" dirty="0">
                <a:solidFill>
                  <a:srgbClr val="232F3E"/>
                </a:solidFill>
                <a:effectLst/>
              </a:rPr>
              <a:t>?</a:t>
            </a:r>
            <a:endParaRPr lang="en-US" dirty="0">
              <a:solidFill>
                <a:srgbClr val="232F3E"/>
              </a:solidFill>
              <a:effectLst/>
            </a:endParaRPr>
          </a:p>
          <a:p>
            <a:r>
              <a:rPr lang="en-US" dirty="0" err="1">
                <a:solidFill>
                  <a:srgbClr val="232F3E"/>
                </a:solidFill>
                <a:effectLst/>
                <a:hlinkClick r:id="rId40"/>
              </a:rPr>
              <a:t>Lambda@Edge</a:t>
            </a:r>
            <a:r>
              <a:rPr lang="en-US" dirty="0">
                <a:solidFill>
                  <a:srgbClr val="232F3E"/>
                </a:solidFill>
                <a:effectLst/>
              </a:rPr>
              <a:t> allows you to run code across AWS locations globally without provisioning or managing servers, responding to end users at the lowest network latency. You just upload your Node.js or Python code to AWS Lambda and configure your function to be triggered in response to </a:t>
            </a:r>
            <a:r>
              <a:rPr lang="en-US" dirty="0">
                <a:solidFill>
                  <a:srgbClr val="232F3E"/>
                </a:solidFill>
                <a:effectLst/>
                <a:hlinkClick r:id="rId41"/>
              </a:rPr>
              <a:t>Amazon CloudFront</a:t>
            </a:r>
            <a:r>
              <a:rPr lang="en-US" dirty="0">
                <a:solidFill>
                  <a:srgbClr val="232F3E"/>
                </a:solidFill>
                <a:effectLst/>
              </a:rPr>
              <a:t> requests (i.e., when a viewer request lands, when a request is forwarded to or received back from the origin, and right before responding back to the end user). The code is then ready to execute across AWS locations globally when a request for content is received, and scales with the volume of CloudFront requests globally. Learn more in our </a:t>
            </a:r>
            <a:r>
              <a:rPr lang="en-US" dirty="0">
                <a:solidFill>
                  <a:srgbClr val="232F3E"/>
                </a:solidFill>
                <a:effectLst/>
                <a:hlinkClick r:id="rId42"/>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use </a:t>
            </a:r>
            <a:r>
              <a:rPr lang="en-US" b="1" dirty="0" err="1">
                <a:solidFill>
                  <a:srgbClr val="232F3E"/>
                </a:solidFill>
                <a:effectLst/>
              </a:rPr>
              <a:t>Lambda@Edge</a:t>
            </a:r>
            <a:r>
              <a:rPr lang="en-US" b="1" dirty="0">
                <a:solidFill>
                  <a:srgbClr val="232F3E"/>
                </a:solidFill>
                <a:effectLst/>
              </a:rPr>
              <a:t>?</a:t>
            </a:r>
            <a:endParaRPr lang="en-US" dirty="0">
              <a:solidFill>
                <a:srgbClr val="232F3E"/>
              </a:solidFill>
              <a:effectLst/>
            </a:endParaRPr>
          </a:p>
          <a:p>
            <a:r>
              <a:rPr lang="en-US" dirty="0">
                <a:solidFill>
                  <a:srgbClr val="232F3E"/>
                </a:solidFill>
                <a:effectLst/>
              </a:rPr>
              <a:t>To use </a:t>
            </a:r>
            <a:r>
              <a:rPr lang="en-US" dirty="0" err="1">
                <a:solidFill>
                  <a:srgbClr val="232F3E"/>
                </a:solidFill>
                <a:effectLst/>
              </a:rPr>
              <a:t>Lambda@Edge</a:t>
            </a:r>
            <a:r>
              <a:rPr lang="en-US" dirty="0">
                <a:solidFill>
                  <a:srgbClr val="232F3E"/>
                </a:solidFill>
                <a:effectLst/>
              </a:rPr>
              <a:t>, you just upload your code to AWS Lambda and associate a function version to be triggered in response to Amazon CloudFront requests. Your code must satisfy the </a:t>
            </a:r>
            <a:r>
              <a:rPr lang="en-US" dirty="0" err="1">
                <a:solidFill>
                  <a:srgbClr val="232F3E"/>
                </a:solidFill>
                <a:effectLst/>
              </a:rPr>
              <a:t>Lambda@Edge</a:t>
            </a:r>
            <a:r>
              <a:rPr lang="en-US" dirty="0">
                <a:solidFill>
                  <a:srgbClr val="232F3E"/>
                </a:solidFill>
                <a:effectLst/>
              </a:rPr>
              <a:t> service limits. </a:t>
            </a:r>
            <a:r>
              <a:rPr lang="en-US" dirty="0" err="1">
                <a:solidFill>
                  <a:srgbClr val="232F3E"/>
                </a:solidFill>
                <a:effectLst/>
              </a:rPr>
              <a:t>Lambda@Edge</a:t>
            </a:r>
            <a:r>
              <a:rPr lang="en-US" dirty="0">
                <a:solidFill>
                  <a:srgbClr val="232F3E"/>
                </a:solidFill>
                <a:effectLst/>
              </a:rPr>
              <a:t> supports Node.js and Python for global invocation by CloudFront events at this time. Learn more in our </a:t>
            </a:r>
            <a:r>
              <a:rPr lang="en-US" dirty="0">
                <a:solidFill>
                  <a:srgbClr val="232F3E"/>
                </a:solidFill>
                <a:effectLst/>
                <a:hlinkClick r:id="rId42"/>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When should I use </a:t>
            </a:r>
            <a:r>
              <a:rPr lang="en-US" b="1" dirty="0" err="1">
                <a:solidFill>
                  <a:srgbClr val="232F3E"/>
                </a:solidFill>
                <a:effectLst/>
              </a:rPr>
              <a:t>Lambda@Edge</a:t>
            </a:r>
            <a:r>
              <a:rPr lang="en-US" b="1" dirty="0">
                <a:solidFill>
                  <a:srgbClr val="232F3E"/>
                </a:solidFill>
                <a:effectLst/>
              </a:rPr>
              <a:t>?</a:t>
            </a:r>
            <a:endParaRPr lang="en-US" dirty="0">
              <a:solidFill>
                <a:srgbClr val="232F3E"/>
              </a:solidFill>
              <a:effectLst/>
            </a:endParaRPr>
          </a:p>
          <a:p>
            <a:r>
              <a:rPr lang="en-US" dirty="0" err="1">
                <a:solidFill>
                  <a:srgbClr val="232F3E"/>
                </a:solidFill>
                <a:effectLst/>
              </a:rPr>
              <a:t>Lambda@Edge</a:t>
            </a:r>
            <a:r>
              <a:rPr lang="en-US" dirty="0">
                <a:solidFill>
                  <a:srgbClr val="232F3E"/>
                </a:solidFill>
                <a:effectLst/>
              </a:rPr>
              <a:t> is optimized for latency sensitive use cases where your end viewers are distributed globally. All the information you need to make a decision should be available at the CloudFront edge, within the function and the request. This means that use cases where you are looking to make decisions on how to serve content based on user characteristics (e.g., location, client device, </a:t>
            </a:r>
            <a:r>
              <a:rPr lang="en-US" dirty="0" err="1">
                <a:solidFill>
                  <a:srgbClr val="232F3E"/>
                </a:solidFill>
                <a:effectLst/>
              </a:rPr>
              <a:t>etc</a:t>
            </a:r>
            <a:r>
              <a:rPr lang="en-US" dirty="0">
                <a:solidFill>
                  <a:srgbClr val="232F3E"/>
                </a:solidFill>
                <a:effectLst/>
              </a:rPr>
              <a:t>) can now be executed and served close to your users without having to be routed back to a centralized server.</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deploy my existing Lambda functions for global invocation?</a:t>
            </a:r>
            <a:endParaRPr lang="en-US" dirty="0">
              <a:solidFill>
                <a:srgbClr val="232F3E"/>
              </a:solidFill>
              <a:effectLst/>
            </a:endParaRPr>
          </a:p>
          <a:p>
            <a:r>
              <a:rPr lang="en-US" dirty="0">
                <a:solidFill>
                  <a:srgbClr val="232F3E"/>
                </a:solidFill>
                <a:effectLst/>
              </a:rPr>
              <a:t>You can associate existing Lambda functions with CloudFront events for global invocation if the function satisfies the </a:t>
            </a:r>
            <a:r>
              <a:rPr lang="en-US" dirty="0" err="1">
                <a:solidFill>
                  <a:srgbClr val="232F3E"/>
                </a:solidFill>
                <a:effectLst/>
              </a:rPr>
              <a:t>Lambda@Edge</a:t>
            </a:r>
            <a:r>
              <a:rPr lang="en-US" dirty="0">
                <a:solidFill>
                  <a:srgbClr val="232F3E"/>
                </a:solidFill>
                <a:effectLst/>
              </a:rPr>
              <a:t> service requirements and limits. Read more </a:t>
            </a:r>
            <a:r>
              <a:rPr lang="en-US" dirty="0">
                <a:solidFill>
                  <a:srgbClr val="232F3E"/>
                </a:solidFill>
                <a:effectLst/>
                <a:hlinkClick r:id="rId43"/>
              </a:rPr>
              <a:t>here</a:t>
            </a:r>
            <a:r>
              <a:rPr lang="en-US" dirty="0">
                <a:solidFill>
                  <a:srgbClr val="232F3E"/>
                </a:solidFill>
                <a:effectLst/>
              </a:rPr>
              <a:t> on how to update your function properties.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Amazon CloudFront events can be used to trigger my functions?</a:t>
            </a:r>
            <a:endParaRPr lang="en-US" dirty="0">
              <a:solidFill>
                <a:srgbClr val="232F3E"/>
              </a:solidFill>
              <a:effectLst/>
            </a:endParaRPr>
          </a:p>
          <a:p>
            <a:r>
              <a:rPr lang="en-US" dirty="0">
                <a:solidFill>
                  <a:srgbClr val="232F3E"/>
                </a:solidFill>
                <a:effectLst/>
              </a:rPr>
              <a:t>Your functions will automatically trigger in response to the following Amazon CloudFront events:</a:t>
            </a:r>
          </a:p>
          <a:p>
            <a:pPr>
              <a:buFont typeface="Arial" panose="020B0604020202020204" pitchFamily="34" charset="0"/>
              <a:buChar char="•"/>
            </a:pPr>
            <a:r>
              <a:rPr lang="en-US" dirty="0">
                <a:solidFill>
                  <a:srgbClr val="232F3E"/>
                </a:solidFill>
                <a:effectLst/>
              </a:rPr>
              <a:t>Viewer Request - This event occurs when an end user or a device on the Internet makes an HTTP(S) request to CloudFront, and the request arrives at the edge location closest to that user.</a:t>
            </a:r>
          </a:p>
          <a:p>
            <a:pPr>
              <a:buFont typeface="Arial" panose="020B0604020202020204" pitchFamily="34" charset="0"/>
              <a:buChar char="•"/>
            </a:pPr>
            <a:r>
              <a:rPr lang="en-US" dirty="0">
                <a:solidFill>
                  <a:srgbClr val="232F3E"/>
                </a:solidFill>
                <a:effectLst/>
              </a:rPr>
              <a:t>Viewer Response - This event occurs when the CloudFront server at the edge is ready to respond to the end user or the device that made the request.</a:t>
            </a:r>
          </a:p>
          <a:p>
            <a:pPr>
              <a:buFont typeface="Arial" panose="020B0604020202020204" pitchFamily="34" charset="0"/>
              <a:buChar char="•"/>
            </a:pPr>
            <a:r>
              <a:rPr lang="en-US" dirty="0">
                <a:solidFill>
                  <a:srgbClr val="232F3E"/>
                </a:solidFill>
                <a:effectLst/>
              </a:rPr>
              <a:t>Origin Request - This event occurs when the CloudFront edge server does not already have the requested object in its cache, and the viewer request is ready to be sent to your backend origin webserver (e.g. Amazon EC2, or Application Load Balancer, or Amazon S3).</a:t>
            </a:r>
          </a:p>
          <a:p>
            <a:pPr>
              <a:buFont typeface="Arial" panose="020B0604020202020204" pitchFamily="34" charset="0"/>
              <a:buChar char="•"/>
            </a:pPr>
            <a:r>
              <a:rPr lang="en-US" dirty="0">
                <a:solidFill>
                  <a:srgbClr val="232F3E"/>
                </a:solidFill>
                <a:effectLst/>
              </a:rPr>
              <a:t>Origin Response - This event occurs when the CloudFront server at the edge receives a response from your backend origin webserver.</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is AWS </a:t>
            </a:r>
            <a:r>
              <a:rPr lang="en-US" b="1" dirty="0" err="1">
                <a:solidFill>
                  <a:srgbClr val="232F3E"/>
                </a:solidFill>
                <a:effectLst/>
              </a:rPr>
              <a:t>Lambda@Edge</a:t>
            </a:r>
            <a:r>
              <a:rPr lang="en-US" b="1" dirty="0">
                <a:solidFill>
                  <a:srgbClr val="232F3E"/>
                </a:solidFill>
                <a:effectLst/>
              </a:rPr>
              <a:t> different from using AWS Lambda behind Amazon API Gateway?</a:t>
            </a:r>
            <a:endParaRPr lang="en-US" dirty="0">
              <a:solidFill>
                <a:srgbClr val="232F3E"/>
              </a:solidFill>
              <a:effectLst/>
            </a:endParaRPr>
          </a:p>
          <a:p>
            <a:r>
              <a:rPr lang="en-US" dirty="0">
                <a:solidFill>
                  <a:srgbClr val="232F3E"/>
                </a:solidFill>
                <a:effectLst/>
              </a:rPr>
              <a:t>The difference is that API Gateway and Lambda are regional services. Using </a:t>
            </a:r>
            <a:r>
              <a:rPr lang="en-US" dirty="0" err="1">
                <a:solidFill>
                  <a:srgbClr val="232F3E"/>
                </a:solidFill>
                <a:effectLst/>
                <a:hlinkClick r:id="rId40"/>
              </a:rPr>
              <a:t>Lambda@Edge</a:t>
            </a:r>
            <a:r>
              <a:rPr lang="en-US" dirty="0">
                <a:solidFill>
                  <a:srgbClr val="232F3E"/>
                </a:solidFill>
                <a:effectLst/>
              </a:rPr>
              <a:t> and </a:t>
            </a:r>
            <a:r>
              <a:rPr lang="en-US" dirty="0">
                <a:solidFill>
                  <a:srgbClr val="232F3E"/>
                </a:solidFill>
                <a:effectLst/>
                <a:hlinkClick r:id="rId41"/>
              </a:rPr>
              <a:t>Amazon CloudFront</a:t>
            </a:r>
            <a:r>
              <a:rPr lang="en-US" dirty="0">
                <a:solidFill>
                  <a:srgbClr val="232F3E"/>
                </a:solidFill>
                <a:effectLst/>
              </a:rPr>
              <a:t> allows you to execute logic across multiple AWS locations based on where your end viewers are located.</a:t>
            </a:r>
          </a:p>
          <a:p>
            <a:r>
              <a:rPr lang="en-US" b="1" dirty="0">
                <a:solidFill>
                  <a:srgbClr val="232F3E"/>
                </a:solidFill>
                <a:effectLst/>
              </a:rPr>
              <a:t>Scalability and availability</a:t>
            </a:r>
          </a:p>
          <a:p>
            <a:r>
              <a:rPr lang="en-US" b="1" dirty="0">
                <a:solidFill>
                  <a:srgbClr val="232F3E"/>
                </a:solidFill>
                <a:effectLst/>
              </a:rPr>
              <a:t>Q: How available are AWS Lambda functions?</a:t>
            </a:r>
            <a:endParaRPr lang="en-US" dirty="0">
              <a:solidFill>
                <a:srgbClr val="232F3E"/>
              </a:solidFill>
              <a:effectLst/>
            </a:endParaRPr>
          </a:p>
          <a:p>
            <a:r>
              <a:rPr lang="en-US" dirty="0">
                <a:solidFill>
                  <a:srgbClr val="232F3E"/>
                </a:solidFill>
                <a:effectLst/>
              </a:rPr>
              <a:t>AWS Lambda is designed to use replication and redundancy to provide high availability for both the service itself and for the Lambda functions it operates. There are no maintenance windows or scheduled downtimes for either.</a:t>
            </a:r>
            <a:br>
              <a:rPr lang="en-US" dirty="0">
                <a:solidFill>
                  <a:srgbClr val="232F3E"/>
                </a:solidFill>
                <a:effectLst/>
              </a:rPr>
            </a:br>
            <a:endParaRPr lang="en-US" dirty="0">
              <a:solidFill>
                <a:srgbClr val="232F3E"/>
              </a:solidFill>
              <a:effectLst/>
            </a:endParaRPr>
          </a:p>
          <a:p>
            <a:r>
              <a:rPr lang="en-US" b="1" dirty="0">
                <a:solidFill>
                  <a:srgbClr val="232F3E"/>
                </a:solidFill>
                <a:effectLst/>
              </a:rPr>
              <a:t>Q: Do my AWS Lambda functions remain available when I change my code or its configuration?</a:t>
            </a:r>
            <a:endParaRPr lang="en-US" dirty="0">
              <a:solidFill>
                <a:srgbClr val="232F3E"/>
              </a:solidFill>
              <a:effectLst/>
            </a:endParaRPr>
          </a:p>
          <a:p>
            <a:r>
              <a:rPr lang="en-US" dirty="0">
                <a:solidFill>
                  <a:srgbClr val="232F3E"/>
                </a:solidFill>
                <a:effectLst/>
              </a:rPr>
              <a:t>Yes. When you update a Lambda function, there will be a brief window of time, typically less than a minute, when requests could be served by either the old or the new version of your function.</a:t>
            </a:r>
          </a:p>
          <a:p>
            <a:r>
              <a:rPr lang="en-US" b="1" dirty="0">
                <a:solidFill>
                  <a:srgbClr val="232F3E"/>
                </a:solidFill>
                <a:effectLst/>
              </a:rPr>
              <a:t>Q: Is there a limit to the number of AWS Lambda functions I can execute at once?</a:t>
            </a:r>
            <a:endParaRPr lang="en-US" dirty="0">
              <a:solidFill>
                <a:srgbClr val="232F3E"/>
              </a:solidFill>
              <a:effectLst/>
            </a:endParaRPr>
          </a:p>
          <a:p>
            <a:r>
              <a:rPr lang="en-US" dirty="0">
                <a:solidFill>
                  <a:srgbClr val="232F3E"/>
                </a:solidFill>
                <a:effectLst/>
              </a:rPr>
              <a:t>No. AWS Lambda is designed to run many instances of your functions in parallel. However, AWS Lambda has a default safety throttle for number of concurrent executions per account per region (visit </a:t>
            </a:r>
            <a:r>
              <a:rPr lang="en-US" dirty="0">
                <a:solidFill>
                  <a:srgbClr val="232F3E"/>
                </a:solidFill>
                <a:effectLst/>
                <a:hlinkClick r:id="rId44"/>
              </a:rPr>
              <a:t>here</a:t>
            </a:r>
            <a:r>
              <a:rPr lang="en-US" dirty="0">
                <a:solidFill>
                  <a:srgbClr val="232F3E"/>
                </a:solidFill>
                <a:effectLst/>
              </a:rPr>
              <a:t> for info on default safety throttle limits). You can also control the maximum concurrent executions for individual AWS Lambda functions which you can use to reserve a subset of your account concurrency limit for critical functions, or cap traffic rates to downstream resources.</a:t>
            </a:r>
            <a:br>
              <a:rPr lang="en-US" dirty="0">
                <a:solidFill>
                  <a:srgbClr val="232F3E"/>
                </a:solidFill>
                <a:effectLst/>
              </a:rPr>
            </a:br>
            <a:br>
              <a:rPr lang="en-US" dirty="0">
                <a:solidFill>
                  <a:srgbClr val="232F3E"/>
                </a:solidFill>
                <a:effectLst/>
              </a:rPr>
            </a:br>
            <a:r>
              <a:rPr lang="en-US" dirty="0">
                <a:solidFill>
                  <a:srgbClr val="232F3E"/>
                </a:solidFill>
                <a:effectLst/>
              </a:rPr>
              <a:t>If you wish to submit a request to increase the throttle limit you can visit our </a:t>
            </a:r>
            <a:r>
              <a:rPr lang="en-US" dirty="0">
                <a:solidFill>
                  <a:srgbClr val="232F3E"/>
                </a:solidFill>
                <a:effectLst/>
                <a:hlinkClick r:id="rId45"/>
              </a:rPr>
              <a:t>Support Center</a:t>
            </a:r>
            <a:r>
              <a:rPr lang="en-US" dirty="0">
                <a:solidFill>
                  <a:srgbClr val="232F3E"/>
                </a:solidFill>
                <a:effectLst/>
              </a:rPr>
              <a:t>, click "Open a new case," and file a service limit increase request.</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my account exceeds the default throttle limit on concurrent executions?</a:t>
            </a:r>
            <a:br>
              <a:rPr lang="en-US" b="1" dirty="0">
                <a:solidFill>
                  <a:srgbClr val="232F3E"/>
                </a:solidFill>
                <a:effectLst/>
              </a:rPr>
            </a:br>
            <a:endParaRPr lang="en-US" dirty="0">
              <a:solidFill>
                <a:srgbClr val="232F3E"/>
              </a:solidFill>
              <a:effectLst/>
            </a:endParaRPr>
          </a:p>
          <a:p>
            <a:r>
              <a:rPr lang="en-US" dirty="0">
                <a:solidFill>
                  <a:srgbClr val="232F3E"/>
                </a:solidFill>
                <a:effectLst/>
              </a:rPr>
              <a:t>On exceeding the throttle limit, AWS Lambda functions being invoked synchronously will return a throttling error (429 error code). Lambda functions being invoked asynchronously can absorb reasonable bursts of traffic for approximately 15-30 minutes, after which incoming events will be rejected as throttled. In case the Lambda function is being invoked in response to Amazon S3 events, events rejected by AWS Lambda may be retained and retried by S3 for 24 hours. Events from Amazon Kinesis streams and Amazon DynamoDB streams are retried until the Lambda function succeeds or the data expires. Amazon Kinesis and Amazon DynamoDB Streams retain data for 24 hours.</a:t>
            </a:r>
            <a:br>
              <a:rPr lang="en-US" dirty="0">
                <a:solidFill>
                  <a:srgbClr val="232F3E"/>
                </a:solidFill>
                <a:effectLst/>
              </a:rPr>
            </a:br>
            <a:endParaRPr lang="en-US" dirty="0">
              <a:solidFill>
                <a:srgbClr val="232F3E"/>
              </a:solidFill>
              <a:effectLst/>
            </a:endParaRPr>
          </a:p>
          <a:p>
            <a:r>
              <a:rPr lang="en-US" b="1" dirty="0">
                <a:solidFill>
                  <a:srgbClr val="232F3E"/>
                </a:solidFill>
                <a:effectLst/>
              </a:rPr>
              <a:t>Q: Is the default limit applied on a per function level?</a:t>
            </a:r>
            <a:endParaRPr lang="en-US" dirty="0">
              <a:solidFill>
                <a:srgbClr val="232F3E"/>
              </a:solidFill>
              <a:effectLst/>
            </a:endParaRPr>
          </a:p>
          <a:p>
            <a:r>
              <a:rPr lang="en-US" dirty="0">
                <a:solidFill>
                  <a:srgbClr val="232F3E"/>
                </a:solidFill>
                <a:effectLst/>
              </a:rPr>
              <a:t>No, the default limit only applies at an account level.</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my Lambda function fails during processing an event?</a:t>
            </a:r>
            <a:endParaRPr lang="en-US" dirty="0">
              <a:solidFill>
                <a:srgbClr val="232F3E"/>
              </a:solidFill>
              <a:effectLst/>
            </a:endParaRPr>
          </a:p>
          <a:p>
            <a:r>
              <a:rPr lang="en-US" dirty="0">
                <a:solidFill>
                  <a:srgbClr val="232F3E"/>
                </a:solidFill>
                <a:effectLst/>
              </a:rPr>
              <a:t>On failure, Lambda functions being invoked synchronously will respond with an exception. Lambda functions being invoked asynchronously are retried at least 3 times. Events from Amazon Kinesis streams and Amazon DynamoDB streams are retried until the Lambda function succeeds or the data expires. Kinesis and DynamoDB Streams retain data for a minimum of 24 hours.</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happens if my Lambda function invocations exhaust the available policy?</a:t>
            </a:r>
            <a:endParaRPr lang="en-US" dirty="0">
              <a:solidFill>
                <a:srgbClr val="232F3E"/>
              </a:solidFill>
              <a:effectLst/>
            </a:endParaRPr>
          </a:p>
          <a:p>
            <a:r>
              <a:rPr lang="en-US" dirty="0">
                <a:solidFill>
                  <a:srgbClr val="232F3E"/>
                </a:solidFill>
                <a:effectLst/>
              </a:rPr>
              <a:t>On exceeding the retry policy for asynchronous invocations, you can configure a “dead letter queue” (DLQ) into which the event will be placed; in the absence of a configured DLQ the event may be rejected. On exceeding the retry policy for stream based invocations, the data would have already expired and therefore rejected.</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resources can I configure as a dead letter queue for a Lambda function?</a:t>
            </a:r>
            <a:endParaRPr lang="en-US" dirty="0">
              <a:solidFill>
                <a:srgbClr val="232F3E"/>
              </a:solidFill>
              <a:effectLst/>
            </a:endParaRPr>
          </a:p>
          <a:p>
            <a:r>
              <a:rPr lang="en-US" dirty="0">
                <a:solidFill>
                  <a:srgbClr val="232F3E"/>
                </a:solidFill>
                <a:effectLst/>
              </a:rPr>
              <a:t>You can configure an Amazon SQS queue or an Amazon SNS topic as your dead letter queue.</a:t>
            </a:r>
            <a:br>
              <a:rPr lang="en-US" dirty="0">
                <a:solidFill>
                  <a:srgbClr val="232F3E"/>
                </a:solidFill>
                <a:effectLst/>
              </a:rPr>
            </a:br>
            <a:endParaRPr lang="en-US" dirty="0">
              <a:solidFill>
                <a:srgbClr val="232F3E"/>
              </a:solidFill>
              <a:effectLst/>
            </a:endParaRPr>
          </a:p>
          <a:p>
            <a:r>
              <a:rPr lang="en-US" b="1" dirty="0">
                <a:solidFill>
                  <a:srgbClr val="232F3E"/>
                </a:solidFill>
                <a:effectLst/>
              </a:rPr>
              <a:t>Security and access control</a:t>
            </a:r>
          </a:p>
          <a:p>
            <a:r>
              <a:rPr lang="en-US" b="1" dirty="0">
                <a:solidFill>
                  <a:srgbClr val="232F3E"/>
                </a:solidFill>
                <a:effectLst/>
              </a:rPr>
              <a:t>Q: How do I allow my AWS Lambda function access to other AWS resources?</a:t>
            </a:r>
            <a:endParaRPr lang="en-US" dirty="0">
              <a:solidFill>
                <a:srgbClr val="232F3E"/>
              </a:solidFill>
              <a:effectLst/>
            </a:endParaRPr>
          </a:p>
          <a:p>
            <a:r>
              <a:rPr lang="en-US" dirty="0">
                <a:solidFill>
                  <a:srgbClr val="232F3E"/>
                </a:solidFill>
                <a:effectLst/>
              </a:rPr>
              <a:t>You grant permissions to your Lambda function to access other resources using an IAM role. AWS Lambda assumes the role while executing your Lambda function, so you always retain full, secure control of exactly which AWS resources it can use. Visit </a:t>
            </a:r>
            <a:r>
              <a:rPr lang="en-US" dirty="0">
                <a:solidFill>
                  <a:srgbClr val="232F3E"/>
                </a:solidFill>
                <a:effectLst/>
                <a:hlinkClick r:id="rId46"/>
              </a:rPr>
              <a:t>Setting up AWS Lambda</a:t>
            </a:r>
            <a:r>
              <a:rPr lang="en-US" dirty="0">
                <a:solidFill>
                  <a:srgbClr val="232F3E"/>
                </a:solidFill>
                <a:effectLst/>
              </a:rPr>
              <a:t> to learn more about roles.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control which Amazon S3 buckets can call which AWS Lambda functions?</a:t>
            </a:r>
            <a:endParaRPr lang="en-US" dirty="0">
              <a:solidFill>
                <a:srgbClr val="232F3E"/>
              </a:solidFill>
              <a:effectLst/>
            </a:endParaRPr>
          </a:p>
          <a:p>
            <a:r>
              <a:rPr lang="en-US" dirty="0">
                <a:solidFill>
                  <a:srgbClr val="232F3E"/>
                </a:solidFill>
                <a:effectLst/>
              </a:rPr>
              <a:t>When you configure an Amazon S3 bucket to send messages to an AWS Lambda function a resource policy rule will a be created that grants access. Visit the </a:t>
            </a:r>
            <a:r>
              <a:rPr lang="en-US" dirty="0">
                <a:solidFill>
                  <a:srgbClr val="232F3E"/>
                </a:solidFill>
                <a:effectLst/>
                <a:hlinkClick r:id="rId15"/>
              </a:rPr>
              <a:t>Lambda Developer's Guide</a:t>
            </a:r>
            <a:r>
              <a:rPr lang="en-US" dirty="0">
                <a:solidFill>
                  <a:srgbClr val="232F3E"/>
                </a:solidFill>
                <a:effectLst/>
              </a:rPr>
              <a:t> to learn more about resource policies and access controls for Lambda functions.</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control which Amazon DynamoDB table or Amazon Kinesis stream an AWS Lambda function can poll?</a:t>
            </a:r>
            <a:endParaRPr lang="en-US" dirty="0">
              <a:solidFill>
                <a:srgbClr val="232F3E"/>
              </a:solidFill>
              <a:effectLst/>
            </a:endParaRPr>
          </a:p>
          <a:p>
            <a:r>
              <a:rPr lang="en-US" dirty="0">
                <a:solidFill>
                  <a:srgbClr val="232F3E"/>
                </a:solidFill>
                <a:effectLst/>
              </a:rPr>
              <a:t>Access controls are managed through the Lambda function’s role. The role you assign to your Lambda function also determines which resource(s) AWS Lambda can poll on its behalf. Visit the </a:t>
            </a:r>
            <a:r>
              <a:rPr lang="en-US" dirty="0">
                <a:solidFill>
                  <a:srgbClr val="232F3E"/>
                </a:solidFill>
                <a:effectLst/>
                <a:hlinkClick r:id="rId15"/>
              </a:rPr>
              <a:t>Lambda Developer's Guide</a:t>
            </a:r>
            <a:r>
              <a:rPr lang="en-US" dirty="0">
                <a:solidFill>
                  <a:srgbClr val="232F3E"/>
                </a:solidFill>
                <a:effectLst/>
              </a:rPr>
              <a:t> to learn more.</a:t>
            </a:r>
          </a:p>
          <a:p>
            <a:r>
              <a:rPr lang="en-US" b="1" dirty="0">
                <a:solidFill>
                  <a:srgbClr val="232F3E"/>
                </a:solidFill>
                <a:effectLst/>
              </a:rPr>
              <a:t>Q: How do I control which Amazon SQS queue an AWS Lambda function can poll?</a:t>
            </a:r>
            <a:endParaRPr lang="en-US" dirty="0">
              <a:solidFill>
                <a:srgbClr val="232F3E"/>
              </a:solidFill>
              <a:effectLst/>
            </a:endParaRPr>
          </a:p>
          <a:p>
            <a:r>
              <a:rPr lang="en-US" dirty="0">
                <a:solidFill>
                  <a:srgbClr val="232F3E"/>
                </a:solidFill>
                <a:effectLst/>
              </a:rPr>
              <a:t>Access controls can be managed by the Lambda function’s role or a resource policy setting on the queue itself. If both policies are present, the more restrictive of the two permissions will be applied.</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I access resources behind Amazon VPC with my AWS Lambda function?</a:t>
            </a:r>
            <a:endParaRPr lang="en-US" dirty="0">
              <a:solidFill>
                <a:srgbClr val="232F3E"/>
              </a:solidFill>
              <a:effectLst/>
            </a:endParaRPr>
          </a:p>
          <a:p>
            <a:r>
              <a:rPr lang="en-US" dirty="0">
                <a:solidFill>
                  <a:srgbClr val="232F3E"/>
                </a:solidFill>
                <a:effectLst/>
              </a:rPr>
              <a:t>Yes. You can access resources behind Amazon VPC.</a:t>
            </a:r>
            <a:br>
              <a:rPr lang="en-US" dirty="0">
                <a:solidFill>
                  <a:srgbClr val="232F3E"/>
                </a:solidFill>
                <a:effectLst/>
              </a:rPr>
            </a:br>
            <a:endParaRPr lang="en-US" dirty="0">
              <a:solidFill>
                <a:srgbClr val="232F3E"/>
              </a:solidFill>
              <a:effectLst/>
            </a:endParaRPr>
          </a:p>
          <a:p>
            <a:r>
              <a:rPr lang="en-US" b="1" dirty="0">
                <a:solidFill>
                  <a:srgbClr val="232F3E"/>
                </a:solidFill>
                <a:effectLst/>
              </a:rPr>
              <a:t>Q: How do I enable and disable the VPC support for my Lambda function?</a:t>
            </a:r>
            <a:endParaRPr lang="en-US" dirty="0">
              <a:solidFill>
                <a:srgbClr val="232F3E"/>
              </a:solidFill>
              <a:effectLst/>
            </a:endParaRPr>
          </a:p>
          <a:p>
            <a:r>
              <a:rPr lang="en-US" dirty="0">
                <a:solidFill>
                  <a:srgbClr val="232F3E"/>
                </a:solidFill>
                <a:effectLst/>
              </a:rPr>
              <a:t>To enable VPC support, you need to specify one or more subnets in a single VPC and a security group as part of your function configuration. To disable VPC support, you need to update the function configuration and specify an empty list for the subnet and security group. You can change these settings using the AWS APIs, CLI, or AWS Lambda Management Console.</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a single Lambda function have access to multiple VPCs?</a:t>
            </a:r>
            <a:endParaRPr lang="en-US" dirty="0">
              <a:solidFill>
                <a:srgbClr val="232F3E"/>
              </a:solidFill>
              <a:effectLst/>
            </a:endParaRPr>
          </a:p>
          <a:p>
            <a:r>
              <a:rPr lang="en-US" dirty="0">
                <a:solidFill>
                  <a:srgbClr val="232F3E"/>
                </a:solidFill>
                <a:effectLst/>
              </a:rPr>
              <a:t>No. Lambda functions provide access only to a single VPC. If multiple subnets are specified, they must all be in the same VPC. You can connect to other VPCs by peering your VPCs.</a:t>
            </a:r>
            <a:br>
              <a:rPr lang="en-US" dirty="0">
                <a:solidFill>
                  <a:srgbClr val="232F3E"/>
                </a:solidFill>
                <a:effectLst/>
              </a:rPr>
            </a:br>
            <a:endParaRPr lang="en-US" dirty="0">
              <a:solidFill>
                <a:srgbClr val="232F3E"/>
              </a:solidFill>
              <a:effectLst/>
            </a:endParaRPr>
          </a:p>
          <a:p>
            <a:r>
              <a:rPr lang="en-US" b="1" dirty="0">
                <a:solidFill>
                  <a:srgbClr val="232F3E"/>
                </a:solidFill>
                <a:effectLst/>
              </a:rPr>
              <a:t>Q: Can Lambda functions in a VPC also be able to access the internet and AWS Service endpoints?</a:t>
            </a:r>
            <a:endParaRPr lang="en-US" dirty="0">
              <a:solidFill>
                <a:srgbClr val="232F3E"/>
              </a:solidFill>
              <a:effectLst/>
            </a:endParaRPr>
          </a:p>
          <a:p>
            <a:r>
              <a:rPr lang="en-US" dirty="0">
                <a:solidFill>
                  <a:srgbClr val="232F3E"/>
                </a:solidFill>
                <a:effectLst/>
              </a:rPr>
              <a:t>Lambda functions configured to access resources in a particular VPC will not have access to the internet as a default configuration. If you need access to external endpoints, you will need to create a </a:t>
            </a:r>
            <a:r>
              <a:rPr lang="en-US" dirty="0">
                <a:solidFill>
                  <a:srgbClr val="232F3E"/>
                </a:solidFill>
                <a:effectLst/>
                <a:hlinkClick r:id="rId47"/>
              </a:rPr>
              <a:t>NAT</a:t>
            </a:r>
            <a:r>
              <a:rPr lang="en-US" dirty="0">
                <a:solidFill>
                  <a:srgbClr val="232F3E"/>
                </a:solidFill>
                <a:effectLst/>
              </a:rPr>
              <a:t> in your VPC to forward this traffic and configure your security group to allow this outbound traffic.</a:t>
            </a:r>
            <a:br>
              <a:rPr lang="en-US" dirty="0">
                <a:solidFill>
                  <a:srgbClr val="232F3E"/>
                </a:solidFill>
                <a:effectLst/>
              </a:rPr>
            </a:br>
            <a:endParaRPr lang="en-US" dirty="0">
              <a:solidFill>
                <a:srgbClr val="232F3E"/>
              </a:solidFill>
              <a:effectLst/>
            </a:endParaRPr>
          </a:p>
          <a:p>
            <a:r>
              <a:rPr lang="en-US" b="1" dirty="0">
                <a:solidFill>
                  <a:srgbClr val="232F3E"/>
                </a:solidFill>
                <a:effectLst/>
              </a:rPr>
              <a:t>AWS Lambda functions in Java</a:t>
            </a:r>
          </a:p>
          <a:p>
            <a:r>
              <a:rPr lang="en-US" b="1" dirty="0">
                <a:solidFill>
                  <a:srgbClr val="232F3E"/>
                </a:solidFill>
                <a:effectLst/>
              </a:rPr>
              <a:t>Q: How do I compile my AWS Lambda function Java code?</a:t>
            </a:r>
            <a:endParaRPr lang="en-US" dirty="0">
              <a:solidFill>
                <a:srgbClr val="232F3E"/>
              </a:solidFill>
              <a:effectLst/>
            </a:endParaRPr>
          </a:p>
          <a:p>
            <a:r>
              <a:rPr lang="en-US" dirty="0">
                <a:solidFill>
                  <a:srgbClr val="232F3E"/>
                </a:solidFill>
                <a:effectLst/>
              </a:rPr>
              <a:t>You can use standard tools like Maven or Gradle to compile your Lambda function. Your build process should mimic the same build process you would use to compile any Java code that depends on the AWS SDK. Run your Java compiler tool on your source files and include the AWS SDK 1.9 or later with transitive dependencies on your </a:t>
            </a:r>
            <a:r>
              <a:rPr lang="en-US" dirty="0" err="1">
                <a:solidFill>
                  <a:srgbClr val="232F3E"/>
                </a:solidFill>
                <a:effectLst/>
              </a:rPr>
              <a:t>classpath</a:t>
            </a:r>
            <a:r>
              <a:rPr lang="en-US" dirty="0">
                <a:solidFill>
                  <a:srgbClr val="232F3E"/>
                </a:solidFill>
                <a:effectLst/>
              </a:rPr>
              <a:t>. For more details, see our </a:t>
            </a:r>
            <a:r>
              <a:rPr lang="en-US" dirty="0">
                <a:solidFill>
                  <a:srgbClr val="232F3E"/>
                </a:solidFill>
                <a:effectLst/>
                <a:hlinkClick r:id="rId48"/>
              </a:rPr>
              <a:t>documentation</a:t>
            </a:r>
            <a:r>
              <a:rPr lang="en-US" dirty="0">
                <a:solidFill>
                  <a:srgbClr val="232F3E"/>
                </a:solidFill>
                <a:effectLst/>
              </a:rPr>
              <a:t>.</a:t>
            </a:r>
            <a:br>
              <a:rPr lang="en-US" dirty="0">
                <a:solidFill>
                  <a:srgbClr val="232F3E"/>
                </a:solidFill>
                <a:effectLst/>
              </a:rPr>
            </a:br>
            <a:endParaRPr lang="en-US" dirty="0">
              <a:solidFill>
                <a:srgbClr val="232F3E"/>
              </a:solidFill>
              <a:effectLst/>
            </a:endParaRPr>
          </a:p>
          <a:p>
            <a:r>
              <a:rPr lang="en-US" b="1" dirty="0">
                <a:solidFill>
                  <a:srgbClr val="232F3E"/>
                </a:solidFill>
                <a:effectLst/>
              </a:rPr>
              <a:t>Q: What is the JVM environment Lambda uses for execution of my function?</a:t>
            </a:r>
            <a:endParaRPr lang="en-US" dirty="0">
              <a:solidFill>
                <a:srgbClr val="232F3E"/>
              </a:solidFill>
              <a:effectLst/>
            </a:endParaRPr>
          </a:p>
          <a:p>
            <a:r>
              <a:rPr lang="en-US" dirty="0">
                <a:solidFill>
                  <a:srgbClr val="232F3E"/>
                </a:solidFill>
                <a:effectLst/>
              </a:rPr>
              <a:t>Lambda provides the Amazon Linux build of </a:t>
            </a:r>
            <a:r>
              <a:rPr lang="en-US" dirty="0" err="1">
                <a:solidFill>
                  <a:srgbClr val="232F3E"/>
                </a:solidFill>
                <a:effectLst/>
              </a:rPr>
              <a:t>openjdk</a:t>
            </a:r>
            <a:r>
              <a:rPr lang="en-US" dirty="0">
                <a:solidFill>
                  <a:srgbClr val="232F3E"/>
                </a:solidFill>
                <a:effectLst/>
              </a:rPr>
              <a:t> 1.8.</a:t>
            </a:r>
          </a:p>
          <a:p>
            <a:pPr marL="0" indent="0">
              <a:buNone/>
            </a:pPr>
            <a:endParaRPr lang="it-IT" dirty="0"/>
          </a:p>
        </p:txBody>
      </p:sp>
      <p:sp>
        <p:nvSpPr>
          <p:cNvPr id="4" name="Footer Placeholder 3">
            <a:extLst>
              <a:ext uri="{FF2B5EF4-FFF2-40B4-BE49-F238E27FC236}">
                <a16:creationId xmlns:a16="http://schemas.microsoft.com/office/drawing/2014/main" id="{03852331-F5BE-43BF-A5C8-63ABED47D7A0}"/>
              </a:ext>
            </a:extLst>
          </p:cNvPr>
          <p:cNvSpPr>
            <a:spLocks noGrp="1"/>
          </p:cNvSpPr>
          <p:nvPr>
            <p:ph type="ftr" sz="quarter" idx="11"/>
          </p:nvPr>
        </p:nvSpPr>
        <p:spPr/>
        <p:txBody>
          <a:bodyPr/>
          <a:lstStyle/>
          <a:p>
            <a:r>
              <a:rPr lang="en-US" dirty="0"/>
              <a:t>BIG DATA (Modulo 2)</a:t>
            </a:r>
          </a:p>
        </p:txBody>
      </p:sp>
      <p:sp>
        <p:nvSpPr>
          <p:cNvPr id="5" name="Slide Number Placeholder 4">
            <a:extLst>
              <a:ext uri="{FF2B5EF4-FFF2-40B4-BE49-F238E27FC236}">
                <a16:creationId xmlns:a16="http://schemas.microsoft.com/office/drawing/2014/main" id="{E0A9319A-4BD4-43B7-A5B2-9550940A6E19}"/>
              </a:ext>
            </a:extLst>
          </p:cNvPr>
          <p:cNvSpPr>
            <a:spLocks noGrp="1"/>
          </p:cNvSpPr>
          <p:nvPr>
            <p:ph type="sldNum" sz="quarter" idx="12"/>
          </p:nvPr>
        </p:nvSpPr>
        <p:spPr/>
        <p:txBody>
          <a:bodyPr/>
          <a:lstStyle/>
          <a:p>
            <a:fld id="{F66540BB-AA57-4860-985D-555AFC019405}" type="slidenum">
              <a:rPr lang="en-US" smtClean="0"/>
              <a:t>56</a:t>
            </a:fld>
            <a:endParaRPr lang="en-US"/>
          </a:p>
        </p:txBody>
      </p:sp>
    </p:spTree>
    <p:extLst>
      <p:ext uri="{BB962C8B-B14F-4D97-AF65-F5344CB8AC3E}">
        <p14:creationId xmlns:p14="http://schemas.microsoft.com/office/powerpoint/2010/main" val="3551150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en-US" dirty="0"/>
              <a:t>Storage: NoSQL</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endParaRPr lang="en-US" dirty="0">
              <a:solidFill>
                <a:srgbClr val="FF0000"/>
              </a:solidFill>
            </a:endParaRPr>
          </a:p>
          <a:p>
            <a:pPr marL="0" indent="0">
              <a:buNone/>
            </a:pPr>
            <a:r>
              <a:rPr lang="en-US" dirty="0"/>
              <a:t>Amazon</a:t>
            </a:r>
          </a:p>
          <a:p>
            <a:pPr lvl="1"/>
            <a:r>
              <a:rPr lang="en-US" dirty="0"/>
              <a:t>DynamoDB extensible key-value model</a:t>
            </a:r>
          </a:p>
          <a:p>
            <a:pPr lvl="2"/>
            <a:r>
              <a:rPr lang="en-US" dirty="0"/>
              <a:t>for each row, the primary key column is the only required attribute, but any number of additional columns can be defined, indexed, and made searchable in various ways, including full-text search via Elasticsearch.</a:t>
            </a:r>
          </a:p>
          <a:p>
            <a:pPr lvl="2"/>
            <a:r>
              <a:rPr lang="en-US" dirty="0"/>
              <a:t>DynamoDB’s rich feature set defies a concise description. </a:t>
            </a:r>
          </a:p>
          <a:p>
            <a:pPr lvl="2"/>
            <a:r>
              <a:rPr lang="en-US" dirty="0"/>
              <a:t>Amazon Elastic MapReduce (EMR) allows analysis of large quantities of data with Spark</a:t>
            </a:r>
          </a:p>
          <a:p>
            <a:pPr marL="0" indent="0">
              <a:buNone/>
            </a:pPr>
            <a:r>
              <a:rPr lang="en-US" dirty="0"/>
              <a:t>Google</a:t>
            </a:r>
          </a:p>
          <a:p>
            <a:pPr lvl="1"/>
            <a:r>
              <a:rPr lang="en-US" dirty="0"/>
              <a:t>Bigtable</a:t>
            </a:r>
          </a:p>
          <a:p>
            <a:pPr lvl="2"/>
            <a:r>
              <a:rPr lang="en-US" dirty="0"/>
              <a:t>Power core Google services, including Search, Analytics, Maps, and Gmail</a:t>
            </a:r>
          </a:p>
          <a:p>
            <a:pPr lvl="2"/>
            <a:r>
              <a:rPr lang="en-US" dirty="0"/>
              <a:t>Map row and column keys and timestamp (for versioning and garbage collection) to a byte array </a:t>
            </a:r>
          </a:p>
          <a:p>
            <a:pPr lvl="2"/>
            <a:r>
              <a:rPr lang="en-US" dirty="0"/>
              <a:t>Handle sparse datasets in a manner that is efficient in space used and that supports massive workloads</a:t>
            </a:r>
          </a:p>
          <a:p>
            <a:pPr lvl="2"/>
            <a:r>
              <a:rPr lang="en-US" dirty="0"/>
              <a:t>Same API as Apache HBase database system, fundamental to the Apache Hadoop system</a:t>
            </a:r>
          </a:p>
          <a:p>
            <a:pPr lvl="1"/>
            <a:r>
              <a:rPr lang="en-US" dirty="0"/>
              <a:t>Datastore</a:t>
            </a:r>
          </a:p>
          <a:p>
            <a:pPr lvl="2"/>
            <a:r>
              <a:rPr lang="en-US" dirty="0"/>
              <a:t>Implements ACID semantics, users do not have to wait for possible inconsistencies to be resolved</a:t>
            </a:r>
          </a:p>
          <a:p>
            <a:pPr lvl="2"/>
            <a:r>
              <a:rPr lang="en-US" dirty="0"/>
              <a:t>Richer set of SQL-like operators than do many of the other NoSQL systems described here.</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57</a:t>
            </a:fld>
            <a:endParaRPr lang="en-US"/>
          </a:p>
        </p:txBody>
      </p:sp>
      <p:pic>
        <p:nvPicPr>
          <p:cNvPr id="6" name="Elemento grafico 5" descr="Database">
            <a:extLst>
              <a:ext uri="{FF2B5EF4-FFF2-40B4-BE49-F238E27FC236}">
                <a16:creationId xmlns:a16="http://schemas.microsoft.com/office/drawing/2014/main" id="{AB6F6BE3-C232-44C5-9930-55C4CA33E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1395818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62836C-AE06-454C-8A7D-462B1B056084}"/>
              </a:ext>
            </a:extLst>
          </p:cNvPr>
          <p:cNvSpPr>
            <a:spLocks noGrp="1"/>
          </p:cNvSpPr>
          <p:nvPr>
            <p:ph type="title"/>
          </p:nvPr>
        </p:nvSpPr>
        <p:spPr/>
        <p:txBody>
          <a:bodyPr/>
          <a:lstStyle/>
          <a:p>
            <a:r>
              <a:rPr lang="it-IT" dirty="0"/>
              <a:t>Networking</a:t>
            </a:r>
            <a:endParaRPr lang="en-US" dirty="0"/>
          </a:p>
        </p:txBody>
      </p:sp>
      <p:sp>
        <p:nvSpPr>
          <p:cNvPr id="3" name="Segnaposto contenuto 2">
            <a:extLst>
              <a:ext uri="{FF2B5EF4-FFF2-40B4-BE49-F238E27FC236}">
                <a16:creationId xmlns:a16="http://schemas.microsoft.com/office/drawing/2014/main" id="{9FB1A445-3B5E-4373-98F2-2BD8AFE94891}"/>
              </a:ext>
            </a:extLst>
          </p:cNvPr>
          <p:cNvSpPr>
            <a:spLocks noGrp="1"/>
          </p:cNvSpPr>
          <p:nvPr>
            <p:ph idx="1"/>
          </p:nvPr>
        </p:nvSpPr>
        <p:spPr/>
        <p:txBody>
          <a:bodyPr>
            <a:noAutofit/>
          </a:bodyPr>
          <a:lstStyle/>
          <a:p>
            <a:r>
              <a:rPr lang="en-US" dirty="0"/>
              <a:t>Today, we're going to start talking about networking on AWS and how the virtual private cloud, or VPC, is used to isolate your application from the millions, hundreds of millions of other applications all running on AWS as well. We're going to do it by showing you here on the board, as well as do some live demonstrations in a little bit, but I want us to understand what it is we're about to see before we get into technology itself. To understand VPC, we need to accept the fact that the point of VPC is to provide a frame, to provide a box that all of your application lives inside, and the idea is nothing comes in the box, nothing gets out of the box, without your specific permission, and whether you're filtering by network protocol, or port, or IP address, or by user or other information, you maintain complete control of all the assets inside your VPC. When you create a VPC, you also then divide the space inside the VPC into subnets. Now, in an on-premises world, subnets might be used to gather up servers or instances that need to talk quickly to each other. In the case of AWS, while you certainly could think of subnets the same way, from a functionality point of view, subnets are primarily used to determine access to gateways, to ingress/egress, as well as to isolate specific traffic that you don't want to talk to each other or do want to talk to each other. So, in this case, we've gone ahead, we can create a VPC, we create a subnet, and then when the time comes, we'll go ahead and launch an EC2 instance inside this subnet. I think we're just about ready to build it up to this point. To do that, I need help from my friend, Morgan. Are you ready, Morgan? Yes, I'm ready. You know, Morgan, this is an important lab. More than our other ones, I think we do this as a real lab. Are you ready for that? Does it look like I'm ready for a lab? Alright, now we're ready to do the lab. What we're going to build out in this lab, we're going to start by building out the VPC, and then we're going to build out the subnet, and we're going to keep adding more things as we go. To build the VPC, you only have to declare two specific things: what Region you're selecting, and remember we've already talked about the reasons why you might choose one Region over another, and then the IP range for the private IPs of everything that's going to run inside this VPC. Now, we're not going to go deep into what CIDR blocks are or why you might choose one IP range over another, those will be covered in different classes. But just in case you're interested, for this VPC, every private IP address in here we're going to set to start with 10.10, and then we're going to wildcard the last two octets or, in CIDR notation, we would call this 10.10.0.0/16. Once she makes the VPC, then Morgan's going to make the subnet. The subnet is a subset of the IP ranges for the VPC itself, and we're going to want more than just one subnet, so we're not going to use the full 10.10 and wildcard all of them, we're just going to wildcard the last octet. So, she's going to identify this as 10.10.1 and then wildcard only the last octet which, in IP CIDR notation, is a /24, meaning the first 24 bits are frozen. All right, Morgan, go ahead and build that out. Got it. All right. So we're going to hop into the console here and we're going to create one VPC with one subnet. So, if we're looking at the console, what we're going to do is go to VPC, click on this, and this brings us to our VPC dashboard. At this point, we can launch the VPC wizard, and we want to create a VPC with a single public subnet. We'll go ahead and click Select, and now we have to define our CIDR block or what Blaine defined as 10.10.0.0/16. So we're just going to go ahead and change this to be 10.10.0.0/16. We also have to give our VPC a name. This VPC is going to be used for our directory application. So, we're going to call this Directory VPC. Next, we have to give our public subnet a CIDR range. We define that as 10.10.1.0/24. The next thing we have to do is select an Availability Zone. You'll notice that we already are in the Oregon Region if you look up in the upper right-hand corner. So, I'm going go ahead and select us-west-2a, as my first Availability Zone. We'll leave the subnet name as Public subnet, and go ahead and just click Create VPC. We can now see that our VPC has been successfully created. Blaine, back to you. Great. Now, we're just about ready to go ahead and launch the EC2 instance in there, we've got one more thing we have to add to make all of this work, and that is you've got a VPC, but remember the VPC stops all traffic in and all traffic out, and if we're going to put a web server in there, well, that means nobody can talk to it. So, we have to add a gateway, and the gateway is called the internet gateway, or the IGW, the internet gateway. She's going to create the internet gateway, and attach it to the VPC and then she'll create a route table and associate that with the subnet, so that any communication that wants to talk to assets in this subnet, can come in and out of that IGW. Go ahead. All right, got it. So, what we're going to do now is we're going to create an internet gateway. We're going to create a route table, and then we're going to associate that route table with our public subnet. Again, this is going to allow our public subnet to accept traffic from the internet. So, if we look at the VPC dashboard again, the first thing we're going to do is create an internet gateway. Go to the left and select Internet Gateways. We already have some other things in here from previous projects, that's fine, we're going to go ahead and create a new one. So, we're going to say create internet gateway, and we're just going to give this a name. This is going to be our Directory Gateway, and then all we have to do is click Create. Now our internet gateway has been created, if we click Close, we'll come back to our main screen, and you can see we have a new Directory Gateway, and a state of it is detached. What we need to do is we need to attach this gateway to our directory VPC. So, select this, click Actions, and then click Attach to VPC. From here, we will select our directory VPC. We'll click Attach, and now, our directory gateway is attached to our VPC. What we need to do next is create a route table that allows that internet traffic to be routed to our public subnet. So, I'll go to the left and click Route Tables. From here, I will create a new route table. We'll give our route table a name, Public Route Table, and then we'll select our directory VPC, and then we'll click Create. All right. At this point, we can see our public route table has been created. We've selected it and down below, we can see we have one route in here that allows the local traffic. We need to edit this route table so we can allow public traffic from the internet. So, I'm going to select Edit. I'm going to edit this route table, add another route. This time I'm going to add a route for 0.0.0.0/0. This represents the traffic from the internet, and we will route that internet traffic to the directory gateway, which we created in our last step. From here, I'll click Save, and we're not done yet, we also have to associate this route table with our public subnet. So, I'll click on Subnet Associations and I will edit this, select our public subnet, and click Save. All right, simple enough. Now I've done everything manually here, but in a production environment, we would recommend that you do this programmatically. Blaine, what else do we got? All right, we're good. So, VPC we've got, subnet we've got, IGW we've got, and the IGW is now associated with this subnet. Now, all we have to do is launch the EC2 instance and we've seen that already. That's pretty simple. So, Morgan, when you're ready, go ahead and create an EC2 instance in the subnet. Right, Blaine, in the amount of time that you were talking, I already built out an EC2 instance, and I've already showed you guys how to do this. So, I'm just going to show you, I built out an EC2 instance. I'm going to click on Running Instances, we can see I already have it running, the status checks have passed. I'm just going to copy our public IP address and show you that we can get to our application. I've already populated our application with some data as well. All right, we're operational, our EC2 instances running. What else you got for me? There, we've seen it. She can now connect to it by going through the IGW. It's launched, we know what's happening, we have now completed the foundations of networking on AWS. </a:t>
            </a:r>
          </a:p>
          <a:p>
            <a:r>
              <a:rPr lang="en-US" dirty="0"/>
              <a:t>There's more we want to do with networking on AWS. Because we've already created one subnet and it's associated with the public internet gateway, it's part of our VPC. But now we want to add the data plane. Now we want to add a database to it. But a database does not go, shouldn't go, in the same public access subnet where my web servers are, because I never want anyone from the outside, at least, in my business case, to access a database directly. So, we're going to make another subnet inside my VPC. But this subnet will not have access to the IGW. So this subnet is what we call a private subnet. And Morgan's going to create this and assign it the IP range of 10.10.2.0/24, but </a:t>
            </a:r>
            <a:r>
              <a:rPr lang="en-US" dirty="0" err="1"/>
              <a:t>shes</a:t>
            </a:r>
            <a:r>
              <a:rPr lang="en-US" dirty="0"/>
              <a:t> not going to assign IGW access to this. Go ahead. All right, easy enough. What we're going to do is come in here, and we will just select Subnets. From here, we can create a brand new subnet, and we're going to make this one private instead of public. So I'll click Create subnet, give it a name. We're just going to call this Private Subnet. We'll select the VPC, which is our directory VPC, and then we need to give this a CIDR block. We'll say 10.10.2.0/24. And then select Create, and that's it, we have our subnet. Okay, let's keep going. Now that the subnet's created, now we can go ahead and launch a database. We'll launch an RDS database. And then our application will be able to connect to the database because they live inside the same VPC. But nobody from the outside will be able to connect direct to that database. Go ahead. Well, I've already created a database for us. Blaine's going to show you how to create and configure your database in a future module. So for now, if we take look at our application here, we can see our data is coming directly from our database. So we already have it up and running, we can connect to it, we can connect to our app, but not the database directly through the internet. So, Blaine, that's it, right? What else do we got? Nice. We got a functional application that goes and talks to database, but wait, remember our lizard friend and the idea that I don't want to run in just one Availability Zone? I want to talk about high availability. So for that we want to move beyond just one Availability Zone, into a Multi-AZ strategy. Don't worry, I haven't forgotten about my lizard friend. So what we're going to do, is we're going to create two new subnets, one public and one private, in a separate Availability Zone. This is going to give us that high availability that we need. So first, we're going to create a new subnet. To do that, I'm going to click the Create subnet button and we're going to give this name Public Subnet 2. We're going to select the VPC, which is our directory VPC. And then for the Availability Zone, we have to select US-west-2b since we first launched in 2a. Then we'll give this a CIDR block of 10.10.3.0/24 and then click Create. We'll close that and we'll also create our private subnet. So we'll click Create subnet again, call this Private Subnet 2, assign it to the same directory VPC. Assign that to the same us-west-2b Availability Zone, and then we'll give this is a CIDR range of 10.10.4.0/24. Click Create there, close this. And the last thing that we need to do is we need to associate our route table that allows us to route internet traffic to our public subnet that we just created in our second Availability Zone. So to do that I'm going to select Route Tables. I'm going to find our public route table here and then I'm going to select Subnet Associations. At this point, we need to edit this and associate the new public subnet. So I will select Edit, find public subnet number two, click Save, and that's it. All right, we've created two new subnets and a separate Availability Zone. All right Blaine, we have are highly available network and another Availability Zone, what else are we doing? Great, thanks Morgan. So just to recap what she's done. She doesn't have to change the VPC because the VPC, by definition, already is a multi-Availability Zone structure. All she had to do was add in a new public subnet, which is going to be associated with the same IGW. And she created a new private subnet all in the other Availability Zone. And this one like my other private subnet, does not have IGW access. Now, the last thing that Morgan's got to do as far as launching instances, she's going to go ahead and launch a new EC2 instance in this private subnet, and then change my RDS to a Multi-AZ RDS. That's going to have a standby, running in my other Availability Zone. Go for it. Okay, so now what we need to do is launch an EC2 instance and another database behind it in our second AZ. I've already done that here, I've already shown you how to launch an EC2 instance, and we had to configure our RDS to have a Multi-AZ deployment. Blaine is going to show you that in a later module, so we are good for now. Blaine, let's finish this up. Perfect, now as we could see in the lab, we can connect to this public IP or this public IP. But do you really want your customers to have to choose which EC2 instance they log into? Of course not. That's what load balancers are for. So one more piece to put in here as part of AWS networking is an elastic load balancer, or an ELB. So Morgan's going to launch an ELB and associate that ELB with both of the EC2 instances, so that it doesn't matter which one gets the traffic. They're both going to get an even amount of traffic distributed automatically by the elastic load balancer. Let's see what you've got. Okay. So let's go ahead and create our elastic load balancer, or ELB. From the EC2 Dashboard, if you look on the left-hand side and scroll down, we're going to scroll to Load Balancers. Click Load Balancers and then create a load balancer. Now we need to select our load balancer type. We don't have to worry about this too much. I'm going to select an Application Load Balancer. From here, we need to give it a name. We'll call this </a:t>
            </a:r>
            <a:r>
              <a:rPr lang="en-US" dirty="0" err="1"/>
              <a:t>DirectoryLoadBalancer</a:t>
            </a:r>
            <a:r>
              <a:rPr lang="en-US" dirty="0"/>
              <a:t>. It's internet-facing, and we are going to leave the listeners for port 80 so that people can connect over HTTP to access our website. And now we will select the VPC that we want to launch this ELB into. Ours was the Directory VPC. Next, we have to select the Availability Zones that we will be directing traffic to, which is us-west-2a and us-west-2b. And then we will select the two public subnets in each of those Availability Zones. Next, we have to configure their security settings. We can skip through this and configure the security groups, which we're going to click the web-security-group, which is going to allow us to have that HTTP access over port 80. Next we'll configure the routing. So we have to give a target group. Our target for our elastic load balancer is our two web servers. So I'm going to go ahead and name this target group, webservers. We'll leave the Protocol as HTTP and the Port 80. And select Next for register targets. If you scroll down, we can see our two instances running so we already have our targets where they are supposed to be. I'll go ahead and select both of those and just click Add to registered, and now we can see those have moved up to our active registered targets. Next, I'll review this is everything that we just configured. So we have a load balancer that's internet-facing over port 80 for HTTP. We have our Targets, is our two instances. </a:t>
            </a:r>
            <a:r>
              <a:rPr lang="en-US" dirty="0" err="1"/>
              <a:t>Lets's</a:t>
            </a:r>
            <a:r>
              <a:rPr lang="en-US" dirty="0"/>
              <a:t> go ahead and create this elastic load balancer. All right, we successfully created our elastic load balancer. So, now, we have an endpoint we can access instead of accessing our two instances' IP addresses directly. So if we click Close here, we should be able to grab the endpoint for this load balancer. That's going to be this DNS name right here. So I'm going to go ahead and click copy for our DNS name for our elastic load balancer. Now I'm going to open a new tab and I'm going to paste that DNS name into the address bar. And we can see our application comes up. Now if you remember, when we first introduced this app, we showed you our special info page. So let's browse to that, / info, and now we can see which instance we are running on, and which Availability Zone that instance is running in. We can see here, we have this instance id, and we're running in availability zone us-west-2a. So If I refresh the page, we should see the instance id and the availability zone change, because the elastic load balancer is distributing traffic across our web servers. So I'll go ahead and refresh the page, and just like that, you can see the instance id changed and the availability zone changed. All right, well that's all we have here. Blaine, let's go ahead and wrap this up. That's it for basic networking. We're going to add some more things as this course continues, but right now, let's review what we've got. We've got all the pieces you need to run a successful web application. You've got your VPC, the virtual private cloud. That is going to isolate your traffic from anyone else inside AWS. You've got traffic coming in from the public IGW that is going to go through the elastic load balancer and be distributed to either one of the EC2 instances. The instances are going to all talk to the database. The master database has a standby database in the event that something goes wrong. Well, the only thing that we haven't talked about is what if you want to communicate to your objects, but you don't want to go to it over the public internet? There's one more type of gateway we can add into your VPC and that's called a virtual private gateway. And a virtual private gateway, or a VGW, can be created and attached, and this can even be associated with your private subnets. So that if you've got a DBA, that is connecting over your own on-premises data center, she can connect through the VGW over a VPN connection and never go through the IGW. And that's it. We've got all the pieces you need. Public access, private access, public EC2, private databases, we're looking pretty good. </a:t>
            </a:r>
          </a:p>
        </p:txBody>
      </p:sp>
      <p:sp>
        <p:nvSpPr>
          <p:cNvPr id="4" name="Segnaposto piè di pagina 3">
            <a:extLst>
              <a:ext uri="{FF2B5EF4-FFF2-40B4-BE49-F238E27FC236}">
                <a16:creationId xmlns:a16="http://schemas.microsoft.com/office/drawing/2014/main" id="{2A884329-D0CD-4151-8858-655D4D59BFAD}"/>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FBB7715F-F4DC-403A-B482-AE62E9BF9ECD}"/>
              </a:ext>
            </a:extLst>
          </p:cNvPr>
          <p:cNvSpPr>
            <a:spLocks noGrp="1"/>
          </p:cNvSpPr>
          <p:nvPr>
            <p:ph type="sldNum" sz="quarter" idx="12"/>
          </p:nvPr>
        </p:nvSpPr>
        <p:spPr/>
        <p:txBody>
          <a:bodyPr/>
          <a:lstStyle/>
          <a:p>
            <a:fld id="{F66540BB-AA57-4860-985D-555AFC019405}" type="slidenum">
              <a:rPr lang="en-US" smtClean="0"/>
              <a:t>58</a:t>
            </a:fld>
            <a:endParaRPr lang="en-US"/>
          </a:p>
        </p:txBody>
      </p:sp>
    </p:spTree>
    <p:extLst>
      <p:ext uri="{BB962C8B-B14F-4D97-AF65-F5344CB8AC3E}">
        <p14:creationId xmlns:p14="http://schemas.microsoft.com/office/powerpoint/2010/main" val="2744365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33EE05-1326-43EE-9128-FE06C0034DEB}"/>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FC203F04-0724-43F3-93C6-2A55EB1E64D2}"/>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B1650D27-B9E2-43AD-BBFD-7543204A288D}"/>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09C81083-3198-4870-BDA3-5EF0A4D15885}"/>
              </a:ext>
            </a:extLst>
          </p:cNvPr>
          <p:cNvSpPr>
            <a:spLocks noGrp="1"/>
          </p:cNvSpPr>
          <p:nvPr>
            <p:ph type="sldNum" sz="quarter" idx="12"/>
          </p:nvPr>
        </p:nvSpPr>
        <p:spPr/>
        <p:txBody>
          <a:bodyPr/>
          <a:lstStyle/>
          <a:p>
            <a:fld id="{F66540BB-AA57-4860-985D-555AFC019405}" type="slidenum">
              <a:rPr lang="en-US" smtClean="0"/>
              <a:t>59</a:t>
            </a:fld>
            <a:endParaRPr lang="en-US"/>
          </a:p>
        </p:txBody>
      </p:sp>
      <p:pic>
        <p:nvPicPr>
          <p:cNvPr id="7" name="Immagine 6">
            <a:extLst>
              <a:ext uri="{FF2B5EF4-FFF2-40B4-BE49-F238E27FC236}">
                <a16:creationId xmlns:a16="http://schemas.microsoft.com/office/drawing/2014/main" id="{13EF0D2A-855E-4CEA-A104-78D1DD39238F}"/>
              </a:ext>
            </a:extLst>
          </p:cNvPr>
          <p:cNvPicPr>
            <a:picLocks noChangeAspect="1"/>
          </p:cNvPicPr>
          <p:nvPr/>
        </p:nvPicPr>
        <p:blipFill>
          <a:blip r:embed="rId2"/>
          <a:stretch>
            <a:fillRect/>
          </a:stretch>
        </p:blipFill>
        <p:spPr>
          <a:xfrm>
            <a:off x="0" y="146733"/>
            <a:ext cx="12192000" cy="6564533"/>
          </a:xfrm>
          <a:prstGeom prst="rect">
            <a:avLst/>
          </a:prstGeom>
        </p:spPr>
      </p:pic>
    </p:spTree>
    <p:extLst>
      <p:ext uri="{BB962C8B-B14F-4D97-AF65-F5344CB8AC3E}">
        <p14:creationId xmlns:p14="http://schemas.microsoft.com/office/powerpoint/2010/main" val="109962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041CAA-5ABB-48A9-8861-6CB22EB53EFD}"/>
              </a:ext>
            </a:extLst>
          </p:cNvPr>
          <p:cNvSpPr>
            <a:spLocks noGrp="1"/>
          </p:cNvSpPr>
          <p:nvPr>
            <p:ph type="title"/>
          </p:nvPr>
        </p:nvSpPr>
        <p:spPr/>
        <p:txBody>
          <a:bodyPr/>
          <a:lstStyle/>
          <a:p>
            <a:r>
              <a:rPr lang="en-US" dirty="0"/>
              <a:t>Roadmap proposal (10h)</a:t>
            </a:r>
          </a:p>
        </p:txBody>
      </p:sp>
      <p:sp>
        <p:nvSpPr>
          <p:cNvPr id="3" name="Segnaposto contenuto 2">
            <a:extLst>
              <a:ext uri="{FF2B5EF4-FFF2-40B4-BE49-F238E27FC236}">
                <a16:creationId xmlns:a16="http://schemas.microsoft.com/office/drawing/2014/main" id="{58B4543E-7CDF-4802-9CA9-0CE8D1F17A13}"/>
              </a:ext>
            </a:extLst>
          </p:cNvPr>
          <p:cNvSpPr>
            <a:spLocks noGrp="1"/>
          </p:cNvSpPr>
          <p:nvPr>
            <p:ph idx="1"/>
          </p:nvPr>
        </p:nvSpPr>
        <p:spPr>
          <a:xfrm>
            <a:off x="850338" y="1595470"/>
            <a:ext cx="10515600" cy="4760880"/>
          </a:xfrm>
        </p:spPr>
        <p:txBody>
          <a:bodyPr>
            <a:noAutofit/>
          </a:bodyPr>
          <a:lstStyle/>
          <a:p>
            <a:pPr marL="342900" indent="-342900">
              <a:buFont typeface="+mj-lt"/>
              <a:buAutoNum type="arabicPeriod"/>
            </a:pPr>
            <a:r>
              <a:rPr lang="en-US" sz="1600" dirty="0">
                <a:solidFill>
                  <a:srgbClr val="FF0000"/>
                </a:solidFill>
              </a:rPr>
              <a:t>Data scientist </a:t>
            </a:r>
            <a:r>
              <a:rPr lang="en-US" sz="1600" dirty="0"/>
              <a:t>perspective: cloud abstracts architecture and offers integrated services</a:t>
            </a:r>
          </a:p>
          <a:p>
            <a:pPr lvl="1"/>
            <a:r>
              <a:rPr lang="en-US" sz="1400" dirty="0"/>
              <a:t>Which are the differences </a:t>
            </a:r>
            <a:r>
              <a:rPr lang="en-US" sz="1400" i="1" dirty="0">
                <a:solidFill>
                  <a:srgbClr val="FF0000"/>
                </a:solidFill>
              </a:rPr>
              <a:t>in usage</a:t>
            </a:r>
            <a:r>
              <a:rPr lang="en-US" sz="1400" dirty="0"/>
              <a:t> </a:t>
            </a:r>
            <a:r>
              <a:rPr lang="en-US" sz="1400" dirty="0" err="1"/>
              <a:t>wrt</a:t>
            </a:r>
            <a:r>
              <a:rPr lang="en-US" sz="1400" dirty="0"/>
              <a:t> on-premises?</a:t>
            </a:r>
          </a:p>
          <a:p>
            <a:pPr lvl="1"/>
            <a:r>
              <a:rPr lang="en-US" sz="1400" dirty="0"/>
              <a:t>Data pipeline experiments</a:t>
            </a:r>
          </a:p>
          <a:p>
            <a:pPr lvl="2"/>
            <a:r>
              <a:rPr lang="en-US" sz="1100" dirty="0">
                <a:solidFill>
                  <a:srgbClr val="FF0000"/>
                </a:solidFill>
              </a:rPr>
              <a:t>Integration with analytic/ML libraries</a:t>
            </a:r>
          </a:p>
          <a:p>
            <a:pPr lvl="2"/>
            <a:r>
              <a:rPr lang="en-US" sz="1200" dirty="0">
                <a:solidFill>
                  <a:srgbClr val="FF0000"/>
                </a:solidFill>
              </a:rPr>
              <a:t>IMHO, una </a:t>
            </a:r>
            <a:r>
              <a:rPr lang="en-US" sz="1200" dirty="0" err="1">
                <a:solidFill>
                  <a:srgbClr val="FF0000"/>
                </a:solidFill>
              </a:rPr>
              <a:t>volta</a:t>
            </a:r>
            <a:r>
              <a:rPr lang="en-US" sz="1200" dirty="0">
                <a:solidFill>
                  <a:srgbClr val="FF0000"/>
                </a:solidFill>
              </a:rPr>
              <a:t> </a:t>
            </a:r>
            <a:r>
              <a:rPr lang="en-US" sz="1200" dirty="0" err="1">
                <a:solidFill>
                  <a:srgbClr val="FF0000"/>
                </a:solidFill>
              </a:rPr>
              <a:t>che</a:t>
            </a:r>
            <a:r>
              <a:rPr lang="en-US" sz="1200" dirty="0">
                <a:solidFill>
                  <a:srgbClr val="FF0000"/>
                </a:solidFill>
              </a:rPr>
              <a:t> è </a:t>
            </a:r>
            <a:r>
              <a:rPr lang="en-US" sz="1200" dirty="0" err="1">
                <a:solidFill>
                  <a:srgbClr val="FF0000"/>
                </a:solidFill>
              </a:rPr>
              <a:t>stato</a:t>
            </a:r>
            <a:r>
              <a:rPr lang="en-US" sz="1200" dirty="0">
                <a:solidFill>
                  <a:srgbClr val="FF0000"/>
                </a:solidFill>
              </a:rPr>
              <a:t> </a:t>
            </a:r>
            <a:r>
              <a:rPr lang="en-US" sz="1200" dirty="0" err="1">
                <a:solidFill>
                  <a:srgbClr val="FF0000"/>
                </a:solidFill>
              </a:rPr>
              <a:t>creato</a:t>
            </a:r>
            <a:r>
              <a:rPr lang="en-US" sz="1200" dirty="0">
                <a:solidFill>
                  <a:srgbClr val="FF0000"/>
                </a:solidFill>
              </a:rPr>
              <a:t> un </a:t>
            </a:r>
            <a:r>
              <a:rPr lang="en-US" sz="1200" dirty="0" err="1">
                <a:solidFill>
                  <a:srgbClr val="FF0000"/>
                </a:solidFill>
              </a:rPr>
              <a:t>ambiente</a:t>
            </a:r>
            <a:r>
              <a:rPr lang="en-US" sz="1200" dirty="0">
                <a:solidFill>
                  <a:srgbClr val="FF0000"/>
                </a:solidFill>
              </a:rPr>
              <a:t> </a:t>
            </a:r>
            <a:r>
              <a:rPr lang="en-US" sz="1200" dirty="0" err="1">
                <a:solidFill>
                  <a:srgbClr val="FF0000"/>
                </a:solidFill>
              </a:rPr>
              <a:t>integrato</a:t>
            </a:r>
            <a:r>
              <a:rPr lang="en-US" sz="1200" dirty="0">
                <a:solidFill>
                  <a:srgbClr val="FF0000"/>
                </a:solidFill>
              </a:rPr>
              <a:t>, le pipeline </a:t>
            </a:r>
            <a:r>
              <a:rPr lang="en-US" sz="1200" dirty="0" err="1">
                <a:solidFill>
                  <a:srgbClr val="FF0000"/>
                </a:solidFill>
              </a:rPr>
              <a:t>saranno</a:t>
            </a:r>
            <a:r>
              <a:rPr lang="en-US" sz="1200" dirty="0">
                <a:solidFill>
                  <a:srgbClr val="FF0000"/>
                </a:solidFill>
              </a:rPr>
              <a:t> </a:t>
            </a:r>
            <a:r>
              <a:rPr lang="en-US" sz="1200" dirty="0" err="1">
                <a:solidFill>
                  <a:srgbClr val="FF0000"/>
                </a:solidFill>
              </a:rPr>
              <a:t>simili</a:t>
            </a:r>
            <a:endParaRPr lang="en-US" sz="1200" dirty="0">
              <a:solidFill>
                <a:srgbClr val="FF0000"/>
              </a:solidFill>
            </a:endParaRPr>
          </a:p>
          <a:p>
            <a:pPr lvl="2"/>
            <a:r>
              <a:rPr lang="en-US" sz="1200" dirty="0">
                <a:solidFill>
                  <a:srgbClr val="FF0000"/>
                </a:solidFill>
              </a:rPr>
              <a:t>La </a:t>
            </a:r>
            <a:r>
              <a:rPr lang="en-US" sz="1200" dirty="0" err="1">
                <a:solidFill>
                  <a:srgbClr val="FF0000"/>
                </a:solidFill>
              </a:rPr>
              <a:t>differenza</a:t>
            </a:r>
            <a:r>
              <a:rPr lang="en-US" sz="1200" dirty="0">
                <a:solidFill>
                  <a:srgbClr val="FF0000"/>
                </a:solidFill>
              </a:rPr>
              <a:t> </a:t>
            </a:r>
            <a:r>
              <a:rPr lang="en-US" sz="1200" dirty="0" err="1">
                <a:solidFill>
                  <a:srgbClr val="FF0000"/>
                </a:solidFill>
              </a:rPr>
              <a:t>sta</a:t>
            </a:r>
            <a:r>
              <a:rPr lang="en-US" sz="1200" dirty="0">
                <a:solidFill>
                  <a:srgbClr val="FF0000"/>
                </a:solidFill>
              </a:rPr>
              <a:t> </a:t>
            </a:r>
            <a:r>
              <a:rPr lang="en-US" sz="1200" dirty="0" err="1">
                <a:solidFill>
                  <a:srgbClr val="FF0000"/>
                </a:solidFill>
              </a:rPr>
              <a:t>nella</a:t>
            </a:r>
            <a:r>
              <a:rPr lang="en-US" sz="1200" dirty="0">
                <a:solidFill>
                  <a:srgbClr val="FF0000"/>
                </a:solidFill>
              </a:rPr>
              <a:t> </a:t>
            </a:r>
            <a:r>
              <a:rPr lang="en-US" sz="1200" dirty="0" err="1">
                <a:solidFill>
                  <a:srgbClr val="FF0000"/>
                </a:solidFill>
              </a:rPr>
              <a:t>scalabilità</a:t>
            </a:r>
            <a:r>
              <a:rPr lang="en-US" sz="1200" dirty="0">
                <a:solidFill>
                  <a:srgbClr val="FF0000"/>
                </a:solidFill>
              </a:rPr>
              <a:t>/</a:t>
            </a:r>
            <a:r>
              <a:rPr lang="en-US" sz="1200" dirty="0" err="1">
                <a:solidFill>
                  <a:srgbClr val="FF0000"/>
                </a:solidFill>
              </a:rPr>
              <a:t>elasticità</a:t>
            </a:r>
            <a:r>
              <a:rPr lang="en-US" sz="1200" dirty="0">
                <a:solidFill>
                  <a:srgbClr val="FF0000"/>
                </a:solidFill>
              </a:rPr>
              <a:t> (</a:t>
            </a:r>
            <a:r>
              <a:rPr lang="en-US" sz="1200" dirty="0" err="1">
                <a:solidFill>
                  <a:srgbClr val="FF0000"/>
                </a:solidFill>
              </a:rPr>
              <a:t>capire</a:t>
            </a:r>
            <a:r>
              <a:rPr lang="en-US" sz="1200" dirty="0">
                <a:solidFill>
                  <a:srgbClr val="FF0000"/>
                </a:solidFill>
              </a:rPr>
              <a:t> come </a:t>
            </a:r>
            <a:r>
              <a:rPr lang="en-US" sz="1200" dirty="0" err="1">
                <a:solidFill>
                  <a:srgbClr val="FF0000"/>
                </a:solidFill>
              </a:rPr>
              <a:t>mostrarle</a:t>
            </a:r>
            <a:r>
              <a:rPr lang="en-US" sz="1200" dirty="0">
                <a:solidFill>
                  <a:srgbClr val="FF0000"/>
                </a:solidFill>
              </a:rPr>
              <a:t>)</a:t>
            </a:r>
            <a:endParaRPr lang="en-US" sz="2000" dirty="0"/>
          </a:p>
          <a:p>
            <a:pPr marL="457200" indent="-457200">
              <a:buFont typeface="+mj-lt"/>
              <a:buAutoNum type="arabicPeriod"/>
            </a:pPr>
            <a:endParaRPr lang="en-US" sz="1600" dirty="0"/>
          </a:p>
          <a:p>
            <a:pPr marL="457200" indent="-457200">
              <a:buFont typeface="+mj-lt"/>
              <a:buAutoNum type="arabicPeriod"/>
            </a:pPr>
            <a:r>
              <a:rPr lang="en-US" sz="1600" dirty="0" err="1"/>
              <a:t>Seminario</a:t>
            </a:r>
            <a:r>
              <a:rPr lang="en-US" sz="1600" dirty="0"/>
              <a:t> (3h)</a:t>
            </a:r>
          </a:p>
          <a:p>
            <a:pPr lvl="1"/>
            <a:r>
              <a:rPr lang="en-US" sz="1400" dirty="0"/>
              <a:t>Real case study with real pricing</a:t>
            </a:r>
          </a:p>
          <a:p>
            <a:pPr lvl="1"/>
            <a:r>
              <a:rPr lang="en-US" sz="1400" dirty="0"/>
              <a:t>I tool di pricing </a:t>
            </a:r>
            <a:r>
              <a:rPr lang="en-US" sz="1400" dirty="0" err="1"/>
              <a:t>sono</a:t>
            </a:r>
            <a:r>
              <a:rPr lang="en-US" sz="1400" dirty="0"/>
              <a:t> </a:t>
            </a:r>
            <a:r>
              <a:rPr lang="en-US" sz="1400" dirty="0" err="1"/>
              <a:t>disponibili</a:t>
            </a:r>
            <a:r>
              <a:rPr lang="en-US" sz="1400" dirty="0"/>
              <a:t>, ma è difficile </a:t>
            </a:r>
            <a:r>
              <a:rPr lang="en-US" sz="1400" dirty="0" err="1"/>
              <a:t>stimare</a:t>
            </a:r>
            <a:r>
              <a:rPr lang="en-US" sz="1400" dirty="0"/>
              <a:t> senza </a:t>
            </a:r>
            <a:r>
              <a:rPr lang="en-US" sz="1400" dirty="0" err="1"/>
              <a:t>avere</a:t>
            </a:r>
            <a:r>
              <a:rPr lang="en-US" sz="1400" dirty="0"/>
              <a:t> workload </a:t>
            </a:r>
            <a:r>
              <a:rPr lang="en-US" sz="1400" dirty="0" err="1"/>
              <a:t>effettivo</a:t>
            </a:r>
            <a:r>
              <a:rPr lang="en-US" sz="1400" dirty="0"/>
              <a:t>. </a:t>
            </a:r>
            <a:r>
              <a:rPr lang="en-US" sz="1400" dirty="0" err="1"/>
              <a:t>Potremmo</a:t>
            </a:r>
            <a:r>
              <a:rPr lang="en-US" sz="1400" dirty="0"/>
              <a:t> </a:t>
            </a:r>
            <a:r>
              <a:rPr lang="en-US" sz="1400" dirty="0" err="1"/>
              <a:t>stimarne</a:t>
            </a:r>
            <a:r>
              <a:rPr lang="en-US" sz="1400" dirty="0"/>
              <a:t> uno </a:t>
            </a:r>
            <a:r>
              <a:rPr lang="en-US" sz="1400" dirty="0" err="1"/>
              <a:t>sulla</a:t>
            </a:r>
            <a:r>
              <a:rPr lang="en-US" sz="1400" dirty="0"/>
              <a:t> base di watering, ma </a:t>
            </a:r>
            <a:r>
              <a:rPr lang="en-US" sz="1400" dirty="0" err="1"/>
              <a:t>averne</a:t>
            </a:r>
            <a:r>
              <a:rPr lang="en-US" sz="1400" dirty="0"/>
              <a:t> uno in </a:t>
            </a:r>
            <a:r>
              <a:rPr lang="en-US" sz="1400" dirty="0" err="1"/>
              <a:t>ottica</a:t>
            </a:r>
            <a:r>
              <a:rPr lang="en-US" sz="1400" dirty="0"/>
              <a:t> </a:t>
            </a:r>
            <a:r>
              <a:rPr lang="en-US" sz="1400" dirty="0" err="1"/>
              <a:t>aziendale</a:t>
            </a:r>
            <a:r>
              <a:rPr lang="en-US" sz="1400" dirty="0"/>
              <a:t> </a:t>
            </a:r>
            <a:r>
              <a:rPr lang="en-US" sz="1400" dirty="0" err="1"/>
              <a:t>sarebbe</a:t>
            </a:r>
            <a:r>
              <a:rPr lang="en-US" sz="1400" dirty="0"/>
              <a:t> bello/</a:t>
            </a:r>
            <a:r>
              <a:rPr lang="en-US" sz="1400" dirty="0" err="1"/>
              <a:t>significativo</a:t>
            </a:r>
            <a:endParaRPr lang="en-US" sz="1400" dirty="0"/>
          </a:p>
        </p:txBody>
      </p:sp>
      <p:sp>
        <p:nvSpPr>
          <p:cNvPr id="5" name="Segnaposto numero diapositiva 4">
            <a:extLst>
              <a:ext uri="{FF2B5EF4-FFF2-40B4-BE49-F238E27FC236}">
                <a16:creationId xmlns:a16="http://schemas.microsoft.com/office/drawing/2014/main" id="{EA31AF17-D0AB-40B0-8CF7-822159D9A1A5}"/>
              </a:ext>
            </a:extLst>
          </p:cNvPr>
          <p:cNvSpPr>
            <a:spLocks noGrp="1"/>
          </p:cNvSpPr>
          <p:nvPr>
            <p:ph type="sldNum" sz="quarter" idx="12"/>
          </p:nvPr>
        </p:nvSpPr>
        <p:spPr/>
        <p:txBody>
          <a:bodyPr/>
          <a:lstStyle/>
          <a:p>
            <a:fld id="{F66540BB-AA57-4860-985D-555AFC019405}" type="slidenum">
              <a:rPr lang="en-US" smtClean="0"/>
              <a:t>6</a:t>
            </a:fld>
            <a:endParaRPr lang="en-US" dirty="0"/>
          </a:p>
        </p:txBody>
      </p:sp>
    </p:spTree>
    <p:extLst>
      <p:ext uri="{BB962C8B-B14F-4D97-AF65-F5344CB8AC3E}">
        <p14:creationId xmlns:p14="http://schemas.microsoft.com/office/powerpoint/2010/main" val="38339210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8FFE9902-EC95-41F6-9C50-3247B1DBA3BA}"/>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8BCDCF22-CCF2-41A9-873C-4A0C5E9C2F0E}"/>
              </a:ext>
            </a:extLst>
          </p:cNvPr>
          <p:cNvSpPr>
            <a:spLocks noGrp="1"/>
          </p:cNvSpPr>
          <p:nvPr>
            <p:ph type="sldNum" sz="quarter" idx="12"/>
          </p:nvPr>
        </p:nvSpPr>
        <p:spPr/>
        <p:txBody>
          <a:bodyPr/>
          <a:lstStyle/>
          <a:p>
            <a:fld id="{F66540BB-AA57-4860-985D-555AFC019405}" type="slidenum">
              <a:rPr lang="en-US" smtClean="0"/>
              <a:t>60</a:t>
            </a:fld>
            <a:endParaRPr lang="en-US"/>
          </a:p>
        </p:txBody>
      </p:sp>
      <p:pic>
        <p:nvPicPr>
          <p:cNvPr id="7" name="Immagine 6">
            <a:extLst>
              <a:ext uri="{FF2B5EF4-FFF2-40B4-BE49-F238E27FC236}">
                <a16:creationId xmlns:a16="http://schemas.microsoft.com/office/drawing/2014/main" id="{98DAADF3-B967-4159-B7A7-50B745D276A4}"/>
              </a:ext>
            </a:extLst>
          </p:cNvPr>
          <p:cNvPicPr>
            <a:picLocks noChangeAspect="1"/>
          </p:cNvPicPr>
          <p:nvPr/>
        </p:nvPicPr>
        <p:blipFill>
          <a:blip r:embed="rId2"/>
          <a:stretch>
            <a:fillRect/>
          </a:stretch>
        </p:blipFill>
        <p:spPr>
          <a:xfrm>
            <a:off x="0" y="223782"/>
            <a:ext cx="12192000" cy="6410436"/>
          </a:xfrm>
          <a:prstGeom prst="rect">
            <a:avLst/>
          </a:prstGeom>
        </p:spPr>
      </p:pic>
      <p:sp>
        <p:nvSpPr>
          <p:cNvPr id="8" name="CasellaDiTesto 7">
            <a:extLst>
              <a:ext uri="{FF2B5EF4-FFF2-40B4-BE49-F238E27FC236}">
                <a16:creationId xmlns:a16="http://schemas.microsoft.com/office/drawing/2014/main" id="{B3FFF0AC-AA04-4FA6-B6F4-F85039AB5CA5}"/>
              </a:ext>
            </a:extLst>
          </p:cNvPr>
          <p:cNvSpPr txBox="1"/>
          <p:nvPr/>
        </p:nvSpPr>
        <p:spPr>
          <a:xfrm>
            <a:off x="6194631" y="5754517"/>
            <a:ext cx="3025187" cy="923330"/>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rgbClr val="FF0000"/>
                </a:solidFill>
                <a:latin typeface="Helvetica" panose="020B0604020202020204" pitchFamily="34" charset="0"/>
                <a:cs typeface="Helvetica" panose="020B0604020202020204" pitchFamily="34" charset="0"/>
              </a:rPr>
              <a:t>Cheap</a:t>
            </a:r>
          </a:p>
          <a:p>
            <a:pPr marL="285750" indent="-285750">
              <a:buFont typeface="Arial" panose="020B0604020202020204" pitchFamily="34" charset="0"/>
              <a:buChar char="•"/>
            </a:pPr>
            <a:r>
              <a:rPr lang="en-US" b="1" dirty="0">
                <a:solidFill>
                  <a:srgbClr val="FF0000"/>
                </a:solidFill>
                <a:latin typeface="Helvetica" panose="020B0604020202020204" pitchFamily="34" charset="0"/>
                <a:cs typeface="Helvetica" panose="020B0604020202020204" pitchFamily="34" charset="0"/>
              </a:rPr>
              <a:t>Store all types of data</a:t>
            </a:r>
          </a:p>
          <a:p>
            <a:pPr marL="285750" indent="-285750">
              <a:buFont typeface="Arial" panose="020B0604020202020204" pitchFamily="34" charset="0"/>
              <a:buChar char="•"/>
            </a:pPr>
            <a:r>
              <a:rPr lang="en-US" b="1" dirty="0">
                <a:solidFill>
                  <a:srgbClr val="FF0000"/>
                </a:solidFill>
                <a:latin typeface="Helvetica" panose="020B0604020202020204" pitchFamily="34" charset="0"/>
                <a:cs typeface="Helvetica" panose="020B0604020202020204" pitchFamily="34" charset="0"/>
              </a:rPr>
              <a:t>Open and standardized</a:t>
            </a:r>
          </a:p>
        </p:txBody>
      </p:sp>
      <p:sp>
        <p:nvSpPr>
          <p:cNvPr id="9" name="CasellaDiTesto 8">
            <a:extLst>
              <a:ext uri="{FF2B5EF4-FFF2-40B4-BE49-F238E27FC236}">
                <a16:creationId xmlns:a16="http://schemas.microsoft.com/office/drawing/2014/main" id="{F575D81F-1833-4169-B67C-B7C462AB2755}"/>
              </a:ext>
            </a:extLst>
          </p:cNvPr>
          <p:cNvSpPr txBox="1"/>
          <p:nvPr/>
        </p:nvSpPr>
        <p:spPr>
          <a:xfrm>
            <a:off x="148598" y="4595278"/>
            <a:ext cx="4937570" cy="2031325"/>
          </a:xfrm>
          <a:prstGeom prst="rect">
            <a:avLst/>
          </a:prstGeom>
          <a:noFill/>
        </p:spPr>
        <p:txBody>
          <a:bodyPr wrap="none" rtlCol="0">
            <a:spAutoFit/>
          </a:bodyPr>
          <a:lstStyle/>
          <a:p>
            <a:pPr marL="285750" indent="-285750">
              <a:buFont typeface="Arial" panose="020B0604020202020204" pitchFamily="34" charset="0"/>
              <a:buChar char="•"/>
            </a:pPr>
            <a:r>
              <a:rPr lang="en-US" sz="1400" b="1" dirty="0">
                <a:solidFill>
                  <a:srgbClr val="FF0000"/>
                </a:solidFill>
                <a:latin typeface="Helvetica" panose="020B0604020202020204" pitchFamily="34" charset="0"/>
                <a:cs typeface="Helvetica" panose="020B0604020202020204" pitchFamily="34" charset="0"/>
              </a:rPr>
              <a:t>Hard to append new data (eventual consistency)</a:t>
            </a:r>
          </a:p>
          <a:p>
            <a:pPr marL="285750" indent="-285750">
              <a:buFont typeface="Arial" panose="020B0604020202020204" pitchFamily="34" charset="0"/>
              <a:buChar char="•"/>
            </a:pPr>
            <a:r>
              <a:rPr lang="en-US" sz="1400" b="1" dirty="0">
                <a:solidFill>
                  <a:srgbClr val="FF0000"/>
                </a:solidFill>
                <a:latin typeface="Helvetica" panose="020B0604020202020204" pitchFamily="34" charset="0"/>
                <a:cs typeface="Helvetica" panose="020B0604020202020204" pitchFamily="34" charset="0"/>
              </a:rPr>
              <a:t>Hard to update (e.g., for GDPR/CCPA)</a:t>
            </a:r>
          </a:p>
          <a:p>
            <a:pPr marL="285750" indent="-285750">
              <a:buFont typeface="Arial" panose="020B0604020202020204" pitchFamily="34" charset="0"/>
              <a:buChar char="•"/>
            </a:pPr>
            <a:r>
              <a:rPr lang="en-US" sz="1400" b="1" dirty="0">
                <a:solidFill>
                  <a:srgbClr val="FF0000"/>
                </a:solidFill>
                <a:latin typeface="Helvetica" panose="020B0604020202020204" pitchFamily="34" charset="0"/>
                <a:cs typeface="Helvetica" panose="020B0604020202020204" pitchFamily="34" charset="0"/>
              </a:rPr>
              <a:t>Missing data (e.g., due to failure)</a:t>
            </a:r>
          </a:p>
          <a:p>
            <a:pPr marL="285750" indent="-285750">
              <a:buFont typeface="Arial" panose="020B0604020202020204" pitchFamily="34" charset="0"/>
              <a:buChar char="•"/>
            </a:pPr>
            <a:r>
              <a:rPr lang="en-US" sz="1400" b="1" dirty="0">
                <a:solidFill>
                  <a:srgbClr val="FF0000"/>
                </a:solidFill>
                <a:latin typeface="Helvetica" panose="020B0604020202020204" pitchFamily="34" charset="0"/>
                <a:cs typeface="Helvetica" panose="020B0604020202020204" pitchFamily="34" charset="0"/>
              </a:rPr>
              <a:t>Real-time operations + batch lead to inconsistencies</a:t>
            </a:r>
          </a:p>
          <a:p>
            <a:pPr marL="285750" indent="-285750">
              <a:buFont typeface="Arial" panose="020B0604020202020204" pitchFamily="34" charset="0"/>
              <a:buChar char="•"/>
            </a:pPr>
            <a:r>
              <a:rPr lang="en-US" sz="1400" b="1" dirty="0">
                <a:solidFill>
                  <a:srgbClr val="FF0000"/>
                </a:solidFill>
                <a:latin typeface="Helvetica" panose="020B0604020202020204" pitchFamily="34" charset="0"/>
                <a:cs typeface="Helvetica" panose="020B0604020202020204" pitchFamily="34" charset="0"/>
              </a:rPr>
              <a:t>Costly to keep historical versions</a:t>
            </a:r>
          </a:p>
          <a:p>
            <a:pPr marL="285750" indent="-285750">
              <a:buFont typeface="Arial" panose="020B0604020202020204" pitchFamily="34" charset="0"/>
              <a:buChar char="•"/>
            </a:pPr>
            <a:r>
              <a:rPr lang="en-US" sz="1400" b="1" dirty="0">
                <a:solidFill>
                  <a:srgbClr val="FF0000"/>
                </a:solidFill>
                <a:latin typeface="Helvetica" panose="020B0604020202020204" pitchFamily="34" charset="0"/>
                <a:cs typeface="Helvetica" panose="020B0604020202020204" pitchFamily="34" charset="0"/>
              </a:rPr>
              <a:t>Difficult to handle metadata</a:t>
            </a:r>
          </a:p>
          <a:p>
            <a:pPr marL="285750" indent="-285750">
              <a:buFont typeface="Arial" panose="020B0604020202020204" pitchFamily="34" charset="0"/>
              <a:buChar char="•"/>
            </a:pPr>
            <a:r>
              <a:rPr lang="en-US" sz="1400" b="1" dirty="0">
                <a:solidFill>
                  <a:srgbClr val="FF0000"/>
                </a:solidFill>
                <a:latin typeface="Helvetica" panose="020B0604020202020204" pitchFamily="34" charset="0"/>
                <a:cs typeface="Helvetica" panose="020B0604020202020204" pitchFamily="34" charset="0"/>
              </a:rPr>
              <a:t>Too many files (millions of tiny files)</a:t>
            </a:r>
          </a:p>
          <a:p>
            <a:pPr marL="285750" indent="-285750">
              <a:buFont typeface="Arial" panose="020B0604020202020204" pitchFamily="34" charset="0"/>
              <a:buChar char="•"/>
            </a:pPr>
            <a:r>
              <a:rPr lang="en-US" sz="1400" b="1" dirty="0">
                <a:solidFill>
                  <a:srgbClr val="FF0000"/>
                </a:solidFill>
                <a:latin typeface="Helvetica" panose="020B0604020202020204" pitchFamily="34" charset="0"/>
                <a:cs typeface="Helvetica" panose="020B0604020202020204" pitchFamily="34" charset="0"/>
              </a:rPr>
              <a:t>Dumping data… poor performance</a:t>
            </a:r>
          </a:p>
          <a:p>
            <a:pPr marL="285750" indent="-285750">
              <a:buFont typeface="Arial" panose="020B0604020202020204" pitchFamily="34" charset="0"/>
              <a:buChar char="•"/>
            </a:pPr>
            <a:r>
              <a:rPr lang="en-US" sz="1400" b="1" dirty="0">
                <a:solidFill>
                  <a:srgbClr val="FF0000"/>
                </a:solidFill>
                <a:latin typeface="Helvetica" panose="020B0604020202020204" pitchFamily="34" charset="0"/>
                <a:cs typeface="Helvetica" panose="020B0604020202020204" pitchFamily="34" charset="0"/>
              </a:rPr>
              <a:t>Data quality (e.g., </a:t>
            </a:r>
            <a:r>
              <a:rPr lang="en-US" sz="1400" b="1" dirty="0" err="1">
                <a:solidFill>
                  <a:srgbClr val="FF0000"/>
                </a:solidFill>
                <a:latin typeface="Helvetica" panose="020B0604020202020204" pitchFamily="34" charset="0"/>
                <a:cs typeface="Helvetica" panose="020B0604020202020204" pitchFamily="34" charset="0"/>
              </a:rPr>
              <a:t>chanding</a:t>
            </a:r>
            <a:r>
              <a:rPr lang="en-US" sz="1400" b="1" dirty="0">
                <a:solidFill>
                  <a:srgbClr val="FF0000"/>
                </a:solidFill>
                <a:latin typeface="Helvetica" panose="020B0604020202020204" pitchFamily="34" charset="0"/>
                <a:cs typeface="Helvetica" panose="020B0604020202020204" pitchFamily="34" charset="0"/>
              </a:rPr>
              <a:t> semantic)</a:t>
            </a:r>
          </a:p>
        </p:txBody>
      </p:sp>
    </p:spTree>
    <p:extLst>
      <p:ext uri="{BB962C8B-B14F-4D97-AF65-F5344CB8AC3E}">
        <p14:creationId xmlns:p14="http://schemas.microsoft.com/office/powerpoint/2010/main" val="1043426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DF648AE6-C2CF-4FCE-8DD0-7E3F6738D784}"/>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FD8425FA-62E2-449B-862A-55DBC514917C}"/>
              </a:ext>
            </a:extLst>
          </p:cNvPr>
          <p:cNvSpPr>
            <a:spLocks noGrp="1"/>
          </p:cNvSpPr>
          <p:nvPr>
            <p:ph type="sldNum" sz="quarter" idx="12"/>
          </p:nvPr>
        </p:nvSpPr>
        <p:spPr/>
        <p:txBody>
          <a:bodyPr/>
          <a:lstStyle/>
          <a:p>
            <a:fld id="{F66540BB-AA57-4860-985D-555AFC019405}" type="slidenum">
              <a:rPr lang="en-US" smtClean="0"/>
              <a:t>61</a:t>
            </a:fld>
            <a:endParaRPr lang="en-US"/>
          </a:p>
        </p:txBody>
      </p:sp>
      <p:pic>
        <p:nvPicPr>
          <p:cNvPr id="7" name="Immagine 6">
            <a:extLst>
              <a:ext uri="{FF2B5EF4-FFF2-40B4-BE49-F238E27FC236}">
                <a16:creationId xmlns:a16="http://schemas.microsoft.com/office/drawing/2014/main" id="{B5CD1E8D-012A-4C53-9624-7783A5DA0A8E}"/>
              </a:ext>
            </a:extLst>
          </p:cNvPr>
          <p:cNvPicPr>
            <a:picLocks noChangeAspect="1"/>
          </p:cNvPicPr>
          <p:nvPr/>
        </p:nvPicPr>
        <p:blipFill>
          <a:blip r:embed="rId2"/>
          <a:stretch>
            <a:fillRect/>
          </a:stretch>
        </p:blipFill>
        <p:spPr>
          <a:xfrm>
            <a:off x="0" y="228350"/>
            <a:ext cx="12192000" cy="6401300"/>
          </a:xfrm>
          <a:prstGeom prst="rect">
            <a:avLst/>
          </a:prstGeom>
        </p:spPr>
      </p:pic>
      <p:sp>
        <p:nvSpPr>
          <p:cNvPr id="8" name="Rettangolo 7">
            <a:extLst>
              <a:ext uri="{FF2B5EF4-FFF2-40B4-BE49-F238E27FC236}">
                <a16:creationId xmlns:a16="http://schemas.microsoft.com/office/drawing/2014/main" id="{441B59A0-C442-4D65-809D-9D23BA9BB770}"/>
              </a:ext>
            </a:extLst>
          </p:cNvPr>
          <p:cNvSpPr/>
          <p:nvPr/>
        </p:nvSpPr>
        <p:spPr>
          <a:xfrm>
            <a:off x="3657600" y="3776870"/>
            <a:ext cx="4953000" cy="1789043"/>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sellaDiTesto 8">
            <a:extLst>
              <a:ext uri="{FF2B5EF4-FFF2-40B4-BE49-F238E27FC236}">
                <a16:creationId xmlns:a16="http://schemas.microsoft.com/office/drawing/2014/main" id="{5771D632-279D-41DA-AE8F-8AA2D558FFFD}"/>
              </a:ext>
            </a:extLst>
          </p:cNvPr>
          <p:cNvSpPr txBox="1"/>
          <p:nvPr/>
        </p:nvSpPr>
        <p:spPr>
          <a:xfrm>
            <a:off x="105287" y="895903"/>
            <a:ext cx="10917688" cy="2308324"/>
          </a:xfrm>
          <a:prstGeom prst="rect">
            <a:avLst/>
          </a:prstGeom>
          <a:noFill/>
        </p:spPr>
        <p:txBody>
          <a:bodyPr wrap="square" rtlCol="0">
            <a:spAutoFit/>
          </a:bodyPr>
          <a:lstStyle/>
          <a:p>
            <a:r>
              <a:rPr lang="it-IT" b="1" dirty="0" err="1">
                <a:solidFill>
                  <a:srgbClr val="FF0000"/>
                </a:solidFill>
                <a:latin typeface="Helvetica" panose="020B0604020202020204" pitchFamily="34" charset="0"/>
                <a:cs typeface="Helvetica" panose="020B0604020202020204" pitchFamily="34" charset="0"/>
              </a:rPr>
              <a:t>Structured</a:t>
            </a:r>
            <a:r>
              <a:rPr lang="it-IT" b="1" dirty="0">
                <a:solidFill>
                  <a:srgbClr val="FF0000"/>
                </a:solidFill>
                <a:latin typeface="Helvetica" panose="020B0604020202020204" pitchFamily="34" charset="0"/>
                <a:cs typeface="Helvetica" panose="020B0604020202020204" pitchFamily="34" charset="0"/>
              </a:rPr>
              <a:t> </a:t>
            </a:r>
            <a:r>
              <a:rPr lang="it-IT" b="1" dirty="0" err="1">
                <a:solidFill>
                  <a:srgbClr val="FF0000"/>
                </a:solidFill>
                <a:latin typeface="Helvetica" panose="020B0604020202020204" pitchFamily="34" charset="0"/>
                <a:cs typeface="Helvetica" panose="020B0604020202020204" pitchFamily="34" charset="0"/>
              </a:rPr>
              <a:t>transactional</a:t>
            </a:r>
            <a:r>
              <a:rPr lang="it-IT" b="1" dirty="0">
                <a:solidFill>
                  <a:srgbClr val="FF0000"/>
                </a:solidFill>
                <a:latin typeface="Helvetica" panose="020B0604020202020204" pitchFamily="34" charset="0"/>
                <a:cs typeface="Helvetica" panose="020B0604020202020204" pitchFamily="34" charset="0"/>
              </a:rPr>
              <a:t> </a:t>
            </a:r>
            <a:r>
              <a:rPr lang="it-IT" b="1" dirty="0" err="1">
                <a:solidFill>
                  <a:srgbClr val="FF0000"/>
                </a:solidFill>
                <a:latin typeface="Helvetica" panose="020B0604020202020204" pitchFamily="34" charset="0"/>
                <a:cs typeface="Helvetica" panose="020B0604020202020204" pitchFamily="34" charset="0"/>
              </a:rPr>
              <a:t>layer</a:t>
            </a:r>
            <a:r>
              <a:rPr lang="it-IT" b="1" dirty="0">
                <a:solidFill>
                  <a:srgbClr val="FF0000"/>
                </a:solidFill>
                <a:latin typeface="Helvetica" panose="020B0604020202020204" pitchFamily="34" charset="0"/>
                <a:cs typeface="Helvetica" panose="020B0604020202020204" pitchFamily="34" charset="0"/>
              </a:rPr>
              <a:t> (Delta Lake)</a:t>
            </a:r>
          </a:p>
          <a:p>
            <a:pPr marL="285750" indent="-285750">
              <a:buFont typeface="Arial" panose="020B0604020202020204" pitchFamily="34" charset="0"/>
              <a:buChar char="•"/>
            </a:pPr>
            <a:r>
              <a:rPr lang="it-IT" b="1" dirty="0">
                <a:solidFill>
                  <a:srgbClr val="FF0000"/>
                </a:solidFill>
                <a:latin typeface="Helvetica" panose="020B0604020202020204" pitchFamily="34" charset="0"/>
                <a:cs typeface="Helvetica" panose="020B0604020202020204" pitchFamily="34" charset="0"/>
              </a:rPr>
              <a:t>Log (store </a:t>
            </a:r>
            <a:r>
              <a:rPr lang="it-IT" b="1" dirty="0" err="1">
                <a:solidFill>
                  <a:srgbClr val="FF0000"/>
                </a:solidFill>
                <a:latin typeface="Helvetica" panose="020B0604020202020204" pitchFamily="34" charset="0"/>
                <a:cs typeface="Helvetica" panose="020B0604020202020204" pitchFamily="34" charset="0"/>
              </a:rPr>
              <a:t>every</a:t>
            </a:r>
            <a:r>
              <a:rPr lang="it-IT" b="1" dirty="0">
                <a:solidFill>
                  <a:srgbClr val="FF0000"/>
                </a:solidFill>
                <a:latin typeface="Helvetica" panose="020B0604020202020204" pitchFamily="34" charset="0"/>
                <a:cs typeface="Helvetica" panose="020B0604020202020204" pitchFamily="34" charset="0"/>
              </a:rPr>
              <a:t> </a:t>
            </a:r>
            <a:r>
              <a:rPr lang="it-IT" b="1" dirty="0" err="1">
                <a:solidFill>
                  <a:srgbClr val="FF0000"/>
                </a:solidFill>
                <a:latin typeface="Helvetica" panose="020B0604020202020204" pitchFamily="34" charset="0"/>
                <a:cs typeface="Helvetica" panose="020B0604020202020204" pitchFamily="34" charset="0"/>
              </a:rPr>
              <a:t>operation</a:t>
            </a:r>
            <a:r>
              <a:rPr lang="it-IT" b="1" dirty="0">
                <a:solidFill>
                  <a:srgbClr val="FF0000"/>
                </a:solidFill>
                <a:latin typeface="Helvetica" panose="020B0604020202020204" pitchFamily="34" charset="0"/>
                <a:cs typeface="Helvetica" panose="020B0604020202020204" pitchFamily="34" charset="0"/>
              </a:rPr>
              <a:t>) to </a:t>
            </a:r>
            <a:r>
              <a:rPr lang="it-IT" b="1" dirty="0" err="1">
                <a:solidFill>
                  <a:srgbClr val="FF0000"/>
                </a:solidFill>
                <a:latin typeface="Helvetica" panose="020B0604020202020204" pitchFamily="34" charset="0"/>
                <a:cs typeface="Helvetica" panose="020B0604020202020204" pitchFamily="34" charset="0"/>
              </a:rPr>
              <a:t>enable</a:t>
            </a:r>
            <a:r>
              <a:rPr lang="it-IT" b="1" dirty="0">
                <a:solidFill>
                  <a:srgbClr val="FF0000"/>
                </a:solidFill>
                <a:latin typeface="Helvetica" panose="020B0604020202020204" pitchFamily="34" charset="0"/>
                <a:cs typeface="Helvetica" panose="020B0604020202020204" pitchFamily="34" charset="0"/>
              </a:rPr>
              <a:t> </a:t>
            </a:r>
            <a:r>
              <a:rPr lang="it-IT" b="1" dirty="0" err="1">
                <a:solidFill>
                  <a:srgbClr val="FF0000"/>
                </a:solidFill>
                <a:latin typeface="Helvetica" panose="020B0604020202020204" pitchFamily="34" charset="0"/>
                <a:cs typeface="Helvetica" panose="020B0604020202020204" pitchFamily="34" charset="0"/>
              </a:rPr>
              <a:t>transactions</a:t>
            </a:r>
            <a:r>
              <a:rPr lang="en-US" b="1" dirty="0">
                <a:solidFill>
                  <a:srgbClr val="FF0000"/>
                </a:solidFill>
                <a:latin typeface="Helvetica" panose="020B0604020202020204" pitchFamily="34" charset="0"/>
                <a:cs typeface="Helvetica" panose="020B0604020202020204" pitchFamily="34" charset="0"/>
              </a:rPr>
              <a:t> (address 1 to 5 issues)</a:t>
            </a:r>
          </a:p>
          <a:p>
            <a:pPr marL="285750" indent="-285750">
              <a:buFont typeface="Arial" panose="020B0604020202020204" pitchFamily="34" charset="0"/>
              <a:buChar char="•"/>
            </a:pPr>
            <a:r>
              <a:rPr lang="en-US" b="1" dirty="0">
                <a:solidFill>
                  <a:srgbClr val="FF0000"/>
                </a:solidFill>
                <a:latin typeface="Helvetica" panose="020B0604020202020204" pitchFamily="34" charset="0"/>
                <a:cs typeface="Helvetica" panose="020B0604020202020204" pitchFamily="34" charset="0"/>
              </a:rPr>
              <a:t>Time travel (i.e., answer queries as it was 2 years ago)</a:t>
            </a:r>
          </a:p>
          <a:p>
            <a:pPr marL="285750" indent="-285750">
              <a:buFont typeface="Arial" panose="020B0604020202020204" pitchFamily="34" charset="0"/>
              <a:buChar char="•"/>
            </a:pPr>
            <a:r>
              <a:rPr lang="it-IT" b="1" dirty="0">
                <a:solidFill>
                  <a:srgbClr val="FF0000"/>
                </a:solidFill>
                <a:latin typeface="Helvetica" panose="020B0604020202020204" pitchFamily="34" charset="0"/>
                <a:cs typeface="Helvetica" panose="020B0604020202020204" pitchFamily="34" charset="0"/>
              </a:rPr>
              <a:t>Use </a:t>
            </a:r>
            <a:r>
              <a:rPr lang="it-IT" b="1" dirty="0" err="1">
                <a:solidFill>
                  <a:srgbClr val="FF0000"/>
                </a:solidFill>
                <a:latin typeface="Helvetica" panose="020B0604020202020204" pitchFamily="34" charset="0"/>
                <a:cs typeface="Helvetica" panose="020B0604020202020204" pitchFamily="34" charset="0"/>
              </a:rPr>
              <a:t>spark</a:t>
            </a:r>
            <a:r>
              <a:rPr lang="it-IT" b="1" dirty="0">
                <a:solidFill>
                  <a:srgbClr val="FF0000"/>
                </a:solidFill>
                <a:latin typeface="Helvetica" panose="020B0604020202020204" pitchFamily="34" charset="0"/>
                <a:cs typeface="Helvetica" panose="020B0604020202020204" pitchFamily="34" charset="0"/>
              </a:rPr>
              <a:t>, alla metadata </a:t>
            </a:r>
            <a:r>
              <a:rPr lang="it-IT" b="1" dirty="0" err="1">
                <a:solidFill>
                  <a:srgbClr val="FF0000"/>
                </a:solidFill>
                <a:latin typeface="Helvetica" panose="020B0604020202020204" pitchFamily="34" charset="0"/>
                <a:cs typeface="Helvetica" panose="020B0604020202020204" pitchFamily="34" charset="0"/>
              </a:rPr>
              <a:t>stored</a:t>
            </a:r>
            <a:r>
              <a:rPr lang="it-IT" b="1" dirty="0">
                <a:solidFill>
                  <a:srgbClr val="FF0000"/>
                </a:solidFill>
                <a:latin typeface="Helvetica" panose="020B0604020202020204" pitchFamily="34" charset="0"/>
                <a:cs typeface="Helvetica" panose="020B0604020202020204" pitchFamily="34" charset="0"/>
              </a:rPr>
              <a:t> in parquet files</a:t>
            </a:r>
          </a:p>
          <a:p>
            <a:pPr marL="285750" indent="-285750">
              <a:buFont typeface="Arial" panose="020B0604020202020204" pitchFamily="34" charset="0"/>
              <a:buChar char="•"/>
            </a:pPr>
            <a:r>
              <a:rPr lang="it-IT" b="1" dirty="0">
                <a:solidFill>
                  <a:srgbClr val="FF0000"/>
                </a:solidFill>
                <a:latin typeface="Helvetica" panose="020B0604020202020204" pitchFamily="34" charset="0"/>
                <a:cs typeface="Helvetica" panose="020B0604020202020204" pitchFamily="34" charset="0"/>
              </a:rPr>
              <a:t>Index and </a:t>
            </a:r>
            <a:r>
              <a:rPr lang="it-IT" b="1" dirty="0" err="1">
                <a:solidFill>
                  <a:srgbClr val="FF0000"/>
                </a:solidFill>
                <a:latin typeface="Helvetica" panose="020B0604020202020204" pitchFamily="34" charset="0"/>
                <a:cs typeface="Helvetica" panose="020B0604020202020204" pitchFamily="34" charset="0"/>
              </a:rPr>
              <a:t>partition</a:t>
            </a:r>
            <a:r>
              <a:rPr lang="it-IT" b="1" dirty="0">
                <a:solidFill>
                  <a:srgbClr val="FF0000"/>
                </a:solidFill>
                <a:latin typeface="Helvetica" panose="020B0604020202020204" pitchFamily="34" charset="0"/>
                <a:cs typeface="Helvetica" panose="020B0604020202020204" pitchFamily="34" charset="0"/>
              </a:rPr>
              <a:t> data</a:t>
            </a:r>
          </a:p>
          <a:p>
            <a:pPr marL="285750" indent="-285750">
              <a:buFont typeface="Arial" panose="020B0604020202020204" pitchFamily="34" charset="0"/>
              <a:buChar char="•"/>
            </a:pPr>
            <a:r>
              <a:rPr lang="it-IT" b="1" dirty="0">
                <a:solidFill>
                  <a:srgbClr val="FF0000"/>
                </a:solidFill>
                <a:latin typeface="Helvetica" panose="020B0604020202020204" pitchFamily="34" charset="0"/>
                <a:cs typeface="Helvetica" panose="020B0604020202020204" pitchFamily="34" charset="0"/>
              </a:rPr>
              <a:t>Schema </a:t>
            </a:r>
            <a:r>
              <a:rPr lang="it-IT" b="1" dirty="0" err="1">
                <a:solidFill>
                  <a:srgbClr val="FF0000"/>
                </a:solidFill>
                <a:latin typeface="Helvetica" panose="020B0604020202020204" pitchFamily="34" charset="0"/>
                <a:cs typeface="Helvetica" panose="020B0604020202020204" pitchFamily="34" charset="0"/>
              </a:rPr>
              <a:t>validation</a:t>
            </a:r>
            <a:r>
              <a:rPr lang="it-IT" b="1" dirty="0">
                <a:solidFill>
                  <a:srgbClr val="FF0000"/>
                </a:solidFill>
                <a:latin typeface="Helvetica" panose="020B0604020202020204" pitchFamily="34" charset="0"/>
                <a:cs typeface="Helvetica" panose="020B0604020202020204" pitchFamily="34" charset="0"/>
              </a:rPr>
              <a:t> and </a:t>
            </a:r>
            <a:r>
              <a:rPr lang="it-IT" b="1" dirty="0" err="1">
                <a:solidFill>
                  <a:srgbClr val="FF0000"/>
                </a:solidFill>
                <a:latin typeface="Helvetica" panose="020B0604020202020204" pitchFamily="34" charset="0"/>
                <a:cs typeface="Helvetica" panose="020B0604020202020204" pitchFamily="34" charset="0"/>
              </a:rPr>
              <a:t>evolution</a:t>
            </a:r>
            <a:r>
              <a:rPr lang="it-IT" b="1" dirty="0">
                <a:solidFill>
                  <a:srgbClr val="FF0000"/>
                </a:solidFill>
                <a:latin typeface="Helvetica" panose="020B0604020202020204" pitchFamily="34" charset="0"/>
                <a:cs typeface="Helvetica" panose="020B0604020202020204" pitchFamily="34" charset="0"/>
              </a:rPr>
              <a:t> (start/</a:t>
            </a:r>
            <a:r>
              <a:rPr lang="it-IT" b="1" dirty="0" err="1">
                <a:solidFill>
                  <a:srgbClr val="FF0000"/>
                </a:solidFill>
                <a:latin typeface="Helvetica" panose="020B0604020202020204" pitchFamily="34" charset="0"/>
                <a:cs typeface="Helvetica" panose="020B0604020202020204" pitchFamily="34" charset="0"/>
              </a:rPr>
              <a:t>snowflake</a:t>
            </a:r>
            <a:r>
              <a:rPr lang="it-IT" b="1" dirty="0">
                <a:solidFill>
                  <a:srgbClr val="FF0000"/>
                </a:solidFill>
                <a:latin typeface="Helvetica" panose="020B0604020202020204" pitchFamily="34" charset="0"/>
                <a:cs typeface="Helvetica" panose="020B0604020202020204" pitchFamily="34" charset="0"/>
              </a:rPr>
              <a:t> schema)</a:t>
            </a:r>
          </a:p>
          <a:p>
            <a:pPr marL="742950" lvl="1" indent="-285750">
              <a:buFont typeface="Arial" panose="020B0604020202020204" pitchFamily="34" charset="0"/>
              <a:buChar char="•"/>
            </a:pPr>
            <a:r>
              <a:rPr lang="it-IT" b="1" dirty="0">
                <a:solidFill>
                  <a:srgbClr val="FF0000"/>
                </a:solidFill>
                <a:latin typeface="Helvetica" panose="020B0604020202020204" pitchFamily="34" charset="0"/>
                <a:cs typeface="Helvetica" panose="020B0604020202020204" pitchFamily="34" charset="0"/>
              </a:rPr>
              <a:t>Put in quarantine some files</a:t>
            </a:r>
          </a:p>
          <a:p>
            <a:pPr marL="742950" lvl="1" indent="-285750">
              <a:buFont typeface="Arial" panose="020B0604020202020204" pitchFamily="34" charset="0"/>
              <a:buChar char="•"/>
            </a:pPr>
            <a:r>
              <a:rPr lang="it-IT" b="1" dirty="0">
                <a:solidFill>
                  <a:srgbClr val="FF0000"/>
                </a:solidFill>
                <a:latin typeface="Helvetica" panose="020B0604020202020204" pitchFamily="34" charset="0"/>
                <a:cs typeface="Helvetica" panose="020B0604020202020204" pitchFamily="34" charset="0"/>
              </a:rPr>
              <a:t>Delta </a:t>
            </a:r>
            <a:r>
              <a:rPr lang="it-IT" b="1" dirty="0" err="1">
                <a:solidFill>
                  <a:srgbClr val="FF0000"/>
                </a:solidFill>
                <a:latin typeface="Helvetica" panose="020B0604020202020204" pitchFamily="34" charset="0"/>
                <a:cs typeface="Helvetica" panose="020B0604020202020204" pitchFamily="34" charset="0"/>
              </a:rPr>
              <a:t>expectations</a:t>
            </a:r>
            <a:r>
              <a:rPr lang="it-IT" b="1" dirty="0">
                <a:solidFill>
                  <a:srgbClr val="FF0000"/>
                </a:solidFill>
                <a:latin typeface="Helvetica" panose="020B0604020202020204" pitchFamily="34" charset="0"/>
                <a:cs typeface="Helvetica" panose="020B0604020202020204" pitchFamily="34" charset="0"/>
              </a:rPr>
              <a:t>, </a:t>
            </a:r>
            <a:r>
              <a:rPr lang="it-IT" b="1" dirty="0" err="1">
                <a:solidFill>
                  <a:srgbClr val="FF0000"/>
                </a:solidFill>
                <a:latin typeface="Helvetica" panose="020B0604020202020204" pitchFamily="34" charset="0"/>
                <a:cs typeface="Helvetica" panose="020B0604020202020204" pitchFamily="34" charset="0"/>
              </a:rPr>
              <a:t>language</a:t>
            </a:r>
            <a:r>
              <a:rPr lang="it-IT" b="1" dirty="0">
                <a:solidFill>
                  <a:srgbClr val="FF0000"/>
                </a:solidFill>
                <a:latin typeface="Helvetica" panose="020B0604020202020204" pitchFamily="34" charset="0"/>
                <a:cs typeface="Helvetica" panose="020B0604020202020204" pitchFamily="34" charset="0"/>
              </a:rPr>
              <a:t> to </a:t>
            </a:r>
            <a:r>
              <a:rPr lang="it-IT" b="1" dirty="0" err="1">
                <a:solidFill>
                  <a:srgbClr val="FF0000"/>
                </a:solidFill>
                <a:latin typeface="Helvetica" panose="020B0604020202020204" pitchFamily="34" charset="0"/>
                <a:cs typeface="Helvetica" panose="020B0604020202020204" pitchFamily="34" charset="0"/>
              </a:rPr>
              <a:t>assess</a:t>
            </a:r>
            <a:r>
              <a:rPr lang="it-IT" b="1" dirty="0">
                <a:solidFill>
                  <a:srgbClr val="FF0000"/>
                </a:solidFill>
                <a:latin typeface="Helvetica" panose="020B0604020202020204" pitchFamily="34" charset="0"/>
                <a:cs typeface="Helvetica" panose="020B0604020202020204" pitchFamily="34" charset="0"/>
              </a:rPr>
              <a:t> </a:t>
            </a:r>
            <a:r>
              <a:rPr lang="it-IT" b="1" dirty="0" err="1">
                <a:solidFill>
                  <a:srgbClr val="FF0000"/>
                </a:solidFill>
                <a:latin typeface="Helvetica" panose="020B0604020202020204" pitchFamily="34" charset="0"/>
                <a:cs typeface="Helvetica" panose="020B0604020202020204" pitchFamily="34" charset="0"/>
              </a:rPr>
              <a:t>quality</a:t>
            </a:r>
            <a:endParaRPr lang="it-IT" b="1" dirty="0">
              <a:solidFill>
                <a:srgbClr val="FF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08269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2EFBE-1B01-429E-9E0E-B1CB0AE01D74}"/>
              </a:ext>
            </a:extLst>
          </p:cNvPr>
          <p:cNvSpPr>
            <a:spLocks noGrp="1"/>
          </p:cNvSpPr>
          <p:nvPr>
            <p:ph type="title"/>
          </p:nvPr>
        </p:nvSpPr>
        <p:spPr/>
        <p:txBody>
          <a:bodyPr/>
          <a:lstStyle/>
          <a:p>
            <a:r>
              <a:rPr lang="en-US" dirty="0"/>
              <a:t>Storage: file system</a:t>
            </a:r>
          </a:p>
        </p:txBody>
      </p:sp>
      <p:sp>
        <p:nvSpPr>
          <p:cNvPr id="3" name="Segnaposto contenuto 2">
            <a:extLst>
              <a:ext uri="{FF2B5EF4-FFF2-40B4-BE49-F238E27FC236}">
                <a16:creationId xmlns:a16="http://schemas.microsoft.com/office/drawing/2014/main" id="{12938D05-6619-4CA4-8755-34F8D94AF420}"/>
              </a:ext>
            </a:extLst>
          </p:cNvPr>
          <p:cNvSpPr>
            <a:spLocks noGrp="1"/>
          </p:cNvSpPr>
          <p:nvPr>
            <p:ph idx="1"/>
          </p:nvPr>
        </p:nvSpPr>
        <p:spPr/>
        <p:txBody>
          <a:bodyPr>
            <a:noAutofit/>
          </a:bodyPr>
          <a:lstStyle/>
          <a:p>
            <a:pPr marL="0" indent="0">
              <a:buNone/>
            </a:pPr>
            <a:r>
              <a:rPr lang="en-US" b="1" dirty="0"/>
              <a:t>File system</a:t>
            </a:r>
            <a:r>
              <a:rPr lang="en-US" dirty="0"/>
              <a:t>: virtual data drives that can be attached to virtual machines</a:t>
            </a:r>
          </a:p>
          <a:p>
            <a:endParaRPr lang="en-US" dirty="0"/>
          </a:p>
          <a:p>
            <a:pPr marL="0" indent="0">
              <a:buNone/>
            </a:pPr>
            <a:r>
              <a:rPr lang="en-US" dirty="0"/>
              <a:t>AWS</a:t>
            </a:r>
          </a:p>
          <a:p>
            <a:pPr lvl="1"/>
            <a:r>
              <a:rPr lang="en-US" dirty="0"/>
              <a:t>Amazon’s Elastic Block Store (EBS) </a:t>
            </a:r>
          </a:p>
          <a:p>
            <a:pPr lvl="2"/>
            <a:r>
              <a:rPr lang="en-US" dirty="0"/>
              <a:t>Device that you can mount onto a single Amazon EC2 compute server instance at a time; it is designed for applications that require low-latency access to data from a single EC2 instance. </a:t>
            </a:r>
          </a:p>
          <a:p>
            <a:pPr lvl="2"/>
            <a:r>
              <a:rPr lang="en-US" dirty="0"/>
              <a:t>For example, you might use it to store working data that are to be read and written frequently by an application, but that are too large to fit in memory.</a:t>
            </a:r>
          </a:p>
          <a:p>
            <a:pPr lvl="1"/>
            <a:r>
              <a:rPr lang="en-US" dirty="0"/>
              <a:t>Elastic File System (EFS)</a:t>
            </a:r>
          </a:p>
          <a:p>
            <a:pPr lvl="2"/>
            <a:r>
              <a:rPr lang="en-US" dirty="0"/>
              <a:t>General-purpose file storage service. It provides a file system interface, file system access semantics (e.g., strong consistency, file locking), and concurrently-accessible storage for many Amazon EC2 instances. You might use EFS to hold state that is to be read and written by many concurrent processes</a:t>
            </a:r>
          </a:p>
          <a:p>
            <a:pPr marL="0" indent="0">
              <a:buNone/>
            </a:pPr>
            <a:r>
              <a:rPr lang="en-US" dirty="0"/>
              <a:t>Google</a:t>
            </a:r>
          </a:p>
          <a:p>
            <a:pPr lvl="1"/>
            <a:r>
              <a:rPr lang="en-US" dirty="0"/>
              <a:t>There are three types of attached disks: persistent disk, local SSD (solid state disk), RAM disk is in-memory. Persistent disks can be accessed anywhere in a zone, but SSD and RAM are only accessible by the instance to which they are attached.</a:t>
            </a:r>
          </a:p>
        </p:txBody>
      </p:sp>
      <p:sp>
        <p:nvSpPr>
          <p:cNvPr id="4" name="Segnaposto piè di pagina 3">
            <a:extLst>
              <a:ext uri="{FF2B5EF4-FFF2-40B4-BE49-F238E27FC236}">
                <a16:creationId xmlns:a16="http://schemas.microsoft.com/office/drawing/2014/main" id="{47EA38EA-551B-47DE-B532-0D2906D67AA1}"/>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3C04624C-31F4-4B9C-BE50-11ACBCF4EA3D}"/>
              </a:ext>
            </a:extLst>
          </p:cNvPr>
          <p:cNvSpPr>
            <a:spLocks noGrp="1"/>
          </p:cNvSpPr>
          <p:nvPr>
            <p:ph type="sldNum" sz="quarter" idx="12"/>
          </p:nvPr>
        </p:nvSpPr>
        <p:spPr/>
        <p:txBody>
          <a:bodyPr/>
          <a:lstStyle/>
          <a:p>
            <a:fld id="{F66540BB-AA57-4860-985D-555AFC019405}" type="slidenum">
              <a:rPr lang="en-US" smtClean="0"/>
              <a:t>62</a:t>
            </a:fld>
            <a:endParaRPr lang="en-US"/>
          </a:p>
        </p:txBody>
      </p:sp>
      <p:pic>
        <p:nvPicPr>
          <p:cNvPr id="6" name="Elemento grafico 5" descr="Database">
            <a:extLst>
              <a:ext uri="{FF2B5EF4-FFF2-40B4-BE49-F238E27FC236}">
                <a16:creationId xmlns:a16="http://schemas.microsoft.com/office/drawing/2014/main" id="{AB6F6BE3-C232-44C5-9930-55C4CA33E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 y="705978"/>
            <a:ext cx="548640" cy="548640"/>
          </a:xfrm>
          <a:prstGeom prst="rect">
            <a:avLst/>
          </a:prstGeom>
        </p:spPr>
      </p:pic>
    </p:spTree>
    <p:extLst>
      <p:ext uri="{BB962C8B-B14F-4D97-AF65-F5344CB8AC3E}">
        <p14:creationId xmlns:p14="http://schemas.microsoft.com/office/powerpoint/2010/main" val="3145146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8B4BEE-1850-4E20-B55B-2D6443741B4D}"/>
              </a:ext>
            </a:extLst>
          </p:cNvPr>
          <p:cNvSpPr>
            <a:spLocks noGrp="1"/>
          </p:cNvSpPr>
          <p:nvPr>
            <p:ph type="title"/>
          </p:nvPr>
        </p:nvSpPr>
        <p:spPr/>
        <p:txBody>
          <a:bodyPr/>
          <a:lstStyle/>
          <a:p>
            <a:endParaRPr lang="en-US"/>
          </a:p>
        </p:txBody>
      </p:sp>
      <p:pic>
        <p:nvPicPr>
          <p:cNvPr id="7" name="Segnaposto contenuto 6" descr="Immagine che contiene screenshot&#10;&#10;Descrizione generata automaticamente">
            <a:extLst>
              <a:ext uri="{FF2B5EF4-FFF2-40B4-BE49-F238E27FC236}">
                <a16:creationId xmlns:a16="http://schemas.microsoft.com/office/drawing/2014/main" id="{39FDA870-ECB5-4ACD-8710-80B8D926EB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
        <p:nvSpPr>
          <p:cNvPr id="4" name="Segnaposto piè di pagina 3">
            <a:extLst>
              <a:ext uri="{FF2B5EF4-FFF2-40B4-BE49-F238E27FC236}">
                <a16:creationId xmlns:a16="http://schemas.microsoft.com/office/drawing/2014/main" id="{9EE82EF7-210F-44B8-AA6D-0F0E9395B408}"/>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13599B02-05B5-4B15-8383-AF0C29BEAB7E}"/>
              </a:ext>
            </a:extLst>
          </p:cNvPr>
          <p:cNvSpPr>
            <a:spLocks noGrp="1"/>
          </p:cNvSpPr>
          <p:nvPr>
            <p:ph type="sldNum" sz="quarter" idx="12"/>
          </p:nvPr>
        </p:nvSpPr>
        <p:spPr/>
        <p:txBody>
          <a:bodyPr/>
          <a:lstStyle/>
          <a:p>
            <a:fld id="{F66540BB-AA57-4860-985D-555AFC019405}" type="slidenum">
              <a:rPr lang="en-US" smtClean="0"/>
              <a:t>63</a:t>
            </a:fld>
            <a:endParaRPr lang="en-US"/>
          </a:p>
        </p:txBody>
      </p:sp>
      <p:sp>
        <p:nvSpPr>
          <p:cNvPr id="8" name="Rettangolo 7">
            <a:extLst>
              <a:ext uri="{FF2B5EF4-FFF2-40B4-BE49-F238E27FC236}">
                <a16:creationId xmlns:a16="http://schemas.microsoft.com/office/drawing/2014/main" id="{C7711B0B-CF59-4537-A4D7-3BA3F94A0371}"/>
              </a:ext>
            </a:extLst>
          </p:cNvPr>
          <p:cNvSpPr/>
          <p:nvPr/>
        </p:nvSpPr>
        <p:spPr>
          <a:xfrm>
            <a:off x="370788" y="4651831"/>
            <a:ext cx="6096000" cy="646331"/>
          </a:xfrm>
          <a:prstGeom prst="rect">
            <a:avLst/>
          </a:prstGeom>
        </p:spPr>
        <p:txBody>
          <a:bodyPr>
            <a:spAutoFit/>
          </a:bodyPr>
          <a:lstStyle/>
          <a:p>
            <a:r>
              <a:rPr lang="en-US" dirty="0"/>
              <a:t>https://www.statista.com/chart/22253/estimated-revenue-public-cloud-computing-top-markets/</a:t>
            </a:r>
          </a:p>
        </p:txBody>
      </p:sp>
    </p:spTree>
    <p:extLst>
      <p:ext uri="{BB962C8B-B14F-4D97-AF65-F5344CB8AC3E}">
        <p14:creationId xmlns:p14="http://schemas.microsoft.com/office/powerpoint/2010/main" val="3037758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2E86FC-46EC-4430-AEBA-79B19B6226B0}"/>
              </a:ext>
            </a:extLst>
          </p:cNvPr>
          <p:cNvSpPr>
            <a:spLocks noGrp="1"/>
          </p:cNvSpPr>
          <p:nvPr>
            <p:ph type="title"/>
          </p:nvPr>
        </p:nvSpPr>
        <p:spPr/>
        <p:txBody>
          <a:bodyPr/>
          <a:lstStyle/>
          <a:p>
            <a:endParaRPr lang="en-US" dirty="0"/>
          </a:p>
        </p:txBody>
      </p:sp>
      <p:pic>
        <p:nvPicPr>
          <p:cNvPr id="9" name="Segnaposto contenuto 8" descr="Immagine che contiene screenshot&#10;&#10;Descrizione generata automaticamente">
            <a:extLst>
              <a:ext uri="{FF2B5EF4-FFF2-40B4-BE49-F238E27FC236}">
                <a16:creationId xmlns:a16="http://schemas.microsoft.com/office/drawing/2014/main" id="{B18F5142-6300-4B93-B1F6-20ECD94E51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097360"/>
            <a:ext cx="8458486" cy="2663280"/>
          </a:xfrm>
        </p:spPr>
      </p:pic>
      <p:sp>
        <p:nvSpPr>
          <p:cNvPr id="3" name="Segnaposto piè di pagina 2">
            <a:extLst>
              <a:ext uri="{FF2B5EF4-FFF2-40B4-BE49-F238E27FC236}">
                <a16:creationId xmlns:a16="http://schemas.microsoft.com/office/drawing/2014/main" id="{1EFB149D-D446-4B28-B8F5-B93A97364248}"/>
              </a:ext>
            </a:extLst>
          </p:cNvPr>
          <p:cNvSpPr>
            <a:spLocks noGrp="1"/>
          </p:cNvSpPr>
          <p:nvPr>
            <p:ph type="ftr" sz="quarter" idx="11"/>
          </p:nvPr>
        </p:nvSpPr>
        <p:spPr/>
        <p:txBody>
          <a:bodyPr/>
          <a:lstStyle/>
          <a:p>
            <a:r>
              <a:rPr lang="en-US"/>
              <a:t>BIG DATA (Modulo 2)</a:t>
            </a:r>
            <a:endParaRPr lang="en-US" dirty="0"/>
          </a:p>
        </p:txBody>
      </p:sp>
      <p:sp>
        <p:nvSpPr>
          <p:cNvPr id="4" name="Segnaposto numero diapositiva 3">
            <a:extLst>
              <a:ext uri="{FF2B5EF4-FFF2-40B4-BE49-F238E27FC236}">
                <a16:creationId xmlns:a16="http://schemas.microsoft.com/office/drawing/2014/main" id="{61C66CE5-EFD2-46EA-9F98-B3F4DDF8E5E7}"/>
              </a:ext>
            </a:extLst>
          </p:cNvPr>
          <p:cNvSpPr>
            <a:spLocks noGrp="1"/>
          </p:cNvSpPr>
          <p:nvPr>
            <p:ph type="sldNum" sz="quarter" idx="12"/>
          </p:nvPr>
        </p:nvSpPr>
        <p:spPr/>
        <p:txBody>
          <a:bodyPr/>
          <a:lstStyle/>
          <a:p>
            <a:fld id="{F66540BB-AA57-4860-985D-555AFC019405}" type="slidenum">
              <a:rPr lang="en-US" smtClean="0"/>
              <a:t>64</a:t>
            </a:fld>
            <a:endParaRPr lang="en-US"/>
          </a:p>
        </p:txBody>
      </p:sp>
    </p:spTree>
    <p:extLst>
      <p:ext uri="{BB962C8B-B14F-4D97-AF65-F5344CB8AC3E}">
        <p14:creationId xmlns:p14="http://schemas.microsoft.com/office/powerpoint/2010/main" val="2643163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2E86FC-46EC-4430-AEBA-79B19B6226B0}"/>
              </a:ext>
            </a:extLst>
          </p:cNvPr>
          <p:cNvSpPr>
            <a:spLocks noGrp="1"/>
          </p:cNvSpPr>
          <p:nvPr>
            <p:ph type="title"/>
          </p:nvPr>
        </p:nvSpPr>
        <p:spPr/>
        <p:txBody>
          <a:bodyPr/>
          <a:lstStyle/>
          <a:p>
            <a:r>
              <a:rPr lang="it-IT" dirty="0"/>
              <a:t>Data pipeline</a:t>
            </a:r>
            <a:endParaRPr lang="en-US" dirty="0"/>
          </a:p>
        </p:txBody>
      </p:sp>
      <p:pic>
        <p:nvPicPr>
          <p:cNvPr id="6" name="Segnaposto contenuto 5" descr="Immagine che contiene testo&#10;&#10;Descrizione generata automaticamente">
            <a:extLst>
              <a:ext uri="{FF2B5EF4-FFF2-40B4-BE49-F238E27FC236}">
                <a16:creationId xmlns:a16="http://schemas.microsoft.com/office/drawing/2014/main" id="{5A973057-A04E-4307-BEAE-9EF74CC068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11328"/>
            <a:ext cx="10515600" cy="3779931"/>
          </a:xfrm>
        </p:spPr>
      </p:pic>
      <p:sp>
        <p:nvSpPr>
          <p:cNvPr id="3" name="Segnaposto piè di pagina 2">
            <a:extLst>
              <a:ext uri="{FF2B5EF4-FFF2-40B4-BE49-F238E27FC236}">
                <a16:creationId xmlns:a16="http://schemas.microsoft.com/office/drawing/2014/main" id="{C2AF8D91-3CF4-4D8A-98AD-C49F82D6CE1C}"/>
              </a:ext>
            </a:extLst>
          </p:cNvPr>
          <p:cNvSpPr>
            <a:spLocks noGrp="1"/>
          </p:cNvSpPr>
          <p:nvPr>
            <p:ph type="ftr" sz="quarter" idx="11"/>
          </p:nvPr>
        </p:nvSpPr>
        <p:spPr/>
        <p:txBody>
          <a:bodyPr/>
          <a:lstStyle/>
          <a:p>
            <a:r>
              <a:rPr lang="en-US"/>
              <a:t>BIG DATA (Modulo 2)</a:t>
            </a:r>
          </a:p>
        </p:txBody>
      </p:sp>
      <p:sp>
        <p:nvSpPr>
          <p:cNvPr id="4" name="Segnaposto numero diapositiva 3">
            <a:extLst>
              <a:ext uri="{FF2B5EF4-FFF2-40B4-BE49-F238E27FC236}">
                <a16:creationId xmlns:a16="http://schemas.microsoft.com/office/drawing/2014/main" id="{6D9F53AD-7293-417E-B7DB-0DBA58242BD3}"/>
              </a:ext>
            </a:extLst>
          </p:cNvPr>
          <p:cNvSpPr>
            <a:spLocks noGrp="1"/>
          </p:cNvSpPr>
          <p:nvPr>
            <p:ph type="sldNum" sz="quarter" idx="12"/>
          </p:nvPr>
        </p:nvSpPr>
        <p:spPr/>
        <p:txBody>
          <a:bodyPr/>
          <a:lstStyle/>
          <a:p>
            <a:fld id="{F66540BB-AA57-4860-985D-555AFC019405}" type="slidenum">
              <a:rPr lang="en-US" smtClean="0"/>
              <a:t>65</a:t>
            </a:fld>
            <a:endParaRPr lang="en-US"/>
          </a:p>
        </p:txBody>
      </p:sp>
    </p:spTree>
    <p:extLst>
      <p:ext uri="{BB962C8B-B14F-4D97-AF65-F5344CB8AC3E}">
        <p14:creationId xmlns:p14="http://schemas.microsoft.com/office/powerpoint/2010/main" val="1174454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2E86FC-46EC-4430-AEBA-79B19B6226B0}"/>
              </a:ext>
            </a:extLst>
          </p:cNvPr>
          <p:cNvSpPr>
            <a:spLocks noGrp="1"/>
          </p:cNvSpPr>
          <p:nvPr>
            <p:ph type="title"/>
          </p:nvPr>
        </p:nvSpPr>
        <p:spPr/>
        <p:txBody>
          <a:bodyPr/>
          <a:lstStyle/>
          <a:p>
            <a:r>
              <a:rPr lang="it-IT" dirty="0"/>
              <a:t>Personal data</a:t>
            </a:r>
            <a:endParaRPr lang="en-US" dirty="0"/>
          </a:p>
        </p:txBody>
      </p:sp>
      <p:pic>
        <p:nvPicPr>
          <p:cNvPr id="7" name="Segnaposto contenuto 6" descr="Immagine che contiene testo&#10;&#10;Descrizione generata automaticamente">
            <a:extLst>
              <a:ext uri="{FF2B5EF4-FFF2-40B4-BE49-F238E27FC236}">
                <a16:creationId xmlns:a16="http://schemas.microsoft.com/office/drawing/2014/main" id="{757DE7D6-0820-48FB-827D-43CCCFBC75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450" y="1825625"/>
            <a:ext cx="10271100" cy="4351338"/>
          </a:xfrm>
        </p:spPr>
      </p:pic>
      <p:sp>
        <p:nvSpPr>
          <p:cNvPr id="3" name="Segnaposto piè di pagina 2">
            <a:extLst>
              <a:ext uri="{FF2B5EF4-FFF2-40B4-BE49-F238E27FC236}">
                <a16:creationId xmlns:a16="http://schemas.microsoft.com/office/drawing/2014/main" id="{78D13658-116A-47BF-AC1E-C0FF3F7A0A87}"/>
              </a:ext>
            </a:extLst>
          </p:cNvPr>
          <p:cNvSpPr>
            <a:spLocks noGrp="1"/>
          </p:cNvSpPr>
          <p:nvPr>
            <p:ph type="ftr" sz="quarter" idx="11"/>
          </p:nvPr>
        </p:nvSpPr>
        <p:spPr/>
        <p:txBody>
          <a:bodyPr/>
          <a:lstStyle/>
          <a:p>
            <a:r>
              <a:rPr lang="en-US"/>
              <a:t>BIG DATA (Modulo 2)</a:t>
            </a:r>
          </a:p>
        </p:txBody>
      </p:sp>
      <p:sp>
        <p:nvSpPr>
          <p:cNvPr id="4" name="Segnaposto numero diapositiva 3">
            <a:extLst>
              <a:ext uri="{FF2B5EF4-FFF2-40B4-BE49-F238E27FC236}">
                <a16:creationId xmlns:a16="http://schemas.microsoft.com/office/drawing/2014/main" id="{4FAE11AC-425D-447A-B0E6-D5107AF02AFD}"/>
              </a:ext>
            </a:extLst>
          </p:cNvPr>
          <p:cNvSpPr>
            <a:spLocks noGrp="1"/>
          </p:cNvSpPr>
          <p:nvPr>
            <p:ph type="sldNum" sz="quarter" idx="12"/>
          </p:nvPr>
        </p:nvSpPr>
        <p:spPr/>
        <p:txBody>
          <a:bodyPr/>
          <a:lstStyle/>
          <a:p>
            <a:fld id="{F66540BB-AA57-4860-985D-555AFC019405}" type="slidenum">
              <a:rPr lang="en-US" smtClean="0"/>
              <a:t>66</a:t>
            </a:fld>
            <a:endParaRPr lang="en-US"/>
          </a:p>
        </p:txBody>
      </p:sp>
    </p:spTree>
    <p:extLst>
      <p:ext uri="{BB962C8B-B14F-4D97-AF65-F5344CB8AC3E}">
        <p14:creationId xmlns:p14="http://schemas.microsoft.com/office/powerpoint/2010/main" val="1817181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2E86FC-46EC-4430-AEBA-79B19B6226B0}"/>
              </a:ext>
            </a:extLst>
          </p:cNvPr>
          <p:cNvSpPr>
            <a:spLocks noGrp="1"/>
          </p:cNvSpPr>
          <p:nvPr>
            <p:ph type="title"/>
          </p:nvPr>
        </p:nvSpPr>
        <p:spPr/>
        <p:txBody>
          <a:bodyPr/>
          <a:lstStyle/>
          <a:p>
            <a:r>
              <a:rPr lang="it-IT" dirty="0"/>
              <a:t>Data center</a:t>
            </a:r>
            <a:endParaRPr lang="en-US" dirty="0"/>
          </a:p>
        </p:txBody>
      </p:sp>
      <p:pic>
        <p:nvPicPr>
          <p:cNvPr id="9" name="Segnaposto contenuto 8">
            <a:extLst>
              <a:ext uri="{FF2B5EF4-FFF2-40B4-BE49-F238E27FC236}">
                <a16:creationId xmlns:a16="http://schemas.microsoft.com/office/drawing/2014/main" id="{20E85B1E-464C-4929-A017-5FC84DD93B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321027"/>
            <a:ext cx="8458486" cy="3360533"/>
          </a:xfrm>
        </p:spPr>
      </p:pic>
      <p:sp>
        <p:nvSpPr>
          <p:cNvPr id="3" name="Segnaposto piè di pagina 2">
            <a:extLst>
              <a:ext uri="{FF2B5EF4-FFF2-40B4-BE49-F238E27FC236}">
                <a16:creationId xmlns:a16="http://schemas.microsoft.com/office/drawing/2014/main" id="{C977717B-6B78-46CC-9EBB-35D6411981D7}"/>
              </a:ext>
            </a:extLst>
          </p:cNvPr>
          <p:cNvSpPr>
            <a:spLocks noGrp="1"/>
          </p:cNvSpPr>
          <p:nvPr>
            <p:ph type="ftr" sz="quarter" idx="11"/>
          </p:nvPr>
        </p:nvSpPr>
        <p:spPr/>
        <p:txBody>
          <a:bodyPr/>
          <a:lstStyle/>
          <a:p>
            <a:r>
              <a:rPr lang="en-US"/>
              <a:t>BIG DATA (Modulo 2)</a:t>
            </a:r>
          </a:p>
        </p:txBody>
      </p:sp>
      <p:sp>
        <p:nvSpPr>
          <p:cNvPr id="4" name="Segnaposto numero diapositiva 3">
            <a:extLst>
              <a:ext uri="{FF2B5EF4-FFF2-40B4-BE49-F238E27FC236}">
                <a16:creationId xmlns:a16="http://schemas.microsoft.com/office/drawing/2014/main" id="{64840247-FECE-4B5E-B9D4-86F22110C0F9}"/>
              </a:ext>
            </a:extLst>
          </p:cNvPr>
          <p:cNvSpPr>
            <a:spLocks noGrp="1"/>
          </p:cNvSpPr>
          <p:nvPr>
            <p:ph type="sldNum" sz="quarter" idx="12"/>
          </p:nvPr>
        </p:nvSpPr>
        <p:spPr/>
        <p:txBody>
          <a:bodyPr/>
          <a:lstStyle/>
          <a:p>
            <a:fld id="{F66540BB-AA57-4860-985D-555AFC019405}" type="slidenum">
              <a:rPr lang="en-US" smtClean="0"/>
              <a:t>67</a:t>
            </a:fld>
            <a:endParaRPr lang="en-US"/>
          </a:p>
        </p:txBody>
      </p:sp>
    </p:spTree>
    <p:extLst>
      <p:ext uri="{BB962C8B-B14F-4D97-AF65-F5344CB8AC3E}">
        <p14:creationId xmlns:p14="http://schemas.microsoft.com/office/powerpoint/2010/main" val="13269219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2E86FC-46EC-4430-AEBA-79B19B6226B0}"/>
              </a:ext>
            </a:extLst>
          </p:cNvPr>
          <p:cNvSpPr>
            <a:spLocks noGrp="1"/>
          </p:cNvSpPr>
          <p:nvPr>
            <p:ph type="title"/>
          </p:nvPr>
        </p:nvSpPr>
        <p:spPr/>
        <p:txBody>
          <a:bodyPr/>
          <a:lstStyle/>
          <a:p>
            <a:r>
              <a:rPr lang="it-IT" dirty="0"/>
              <a:t>Cloud</a:t>
            </a:r>
            <a:endParaRPr lang="en-US" dirty="0"/>
          </a:p>
        </p:txBody>
      </p:sp>
      <p:pic>
        <p:nvPicPr>
          <p:cNvPr id="5" name="Segnaposto contenuto 4">
            <a:extLst>
              <a:ext uri="{FF2B5EF4-FFF2-40B4-BE49-F238E27FC236}">
                <a16:creationId xmlns:a16="http://schemas.microsoft.com/office/drawing/2014/main" id="{6826B739-1FF8-4C02-AB9F-C1D7687744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652722"/>
            <a:ext cx="8457143" cy="2697143"/>
          </a:xfrm>
        </p:spPr>
      </p:pic>
      <p:sp>
        <p:nvSpPr>
          <p:cNvPr id="3" name="Segnaposto piè di pagina 2">
            <a:extLst>
              <a:ext uri="{FF2B5EF4-FFF2-40B4-BE49-F238E27FC236}">
                <a16:creationId xmlns:a16="http://schemas.microsoft.com/office/drawing/2014/main" id="{7F547982-2959-4597-B254-BCBC20813B00}"/>
              </a:ext>
            </a:extLst>
          </p:cNvPr>
          <p:cNvSpPr>
            <a:spLocks noGrp="1"/>
          </p:cNvSpPr>
          <p:nvPr>
            <p:ph type="ftr" sz="quarter" idx="11"/>
          </p:nvPr>
        </p:nvSpPr>
        <p:spPr/>
        <p:txBody>
          <a:bodyPr/>
          <a:lstStyle/>
          <a:p>
            <a:r>
              <a:rPr lang="en-US"/>
              <a:t>BIG DATA (Modulo 2)</a:t>
            </a:r>
          </a:p>
        </p:txBody>
      </p:sp>
      <p:sp>
        <p:nvSpPr>
          <p:cNvPr id="4" name="Segnaposto numero diapositiva 3">
            <a:extLst>
              <a:ext uri="{FF2B5EF4-FFF2-40B4-BE49-F238E27FC236}">
                <a16:creationId xmlns:a16="http://schemas.microsoft.com/office/drawing/2014/main" id="{DBE846FF-3474-48A6-ADE1-B52D222D9A69}"/>
              </a:ext>
            </a:extLst>
          </p:cNvPr>
          <p:cNvSpPr>
            <a:spLocks noGrp="1"/>
          </p:cNvSpPr>
          <p:nvPr>
            <p:ph type="sldNum" sz="quarter" idx="12"/>
          </p:nvPr>
        </p:nvSpPr>
        <p:spPr/>
        <p:txBody>
          <a:bodyPr/>
          <a:lstStyle/>
          <a:p>
            <a:fld id="{F66540BB-AA57-4860-985D-555AFC019405}" type="slidenum">
              <a:rPr lang="en-US" smtClean="0"/>
              <a:t>68</a:t>
            </a:fld>
            <a:endParaRPr lang="en-US"/>
          </a:p>
        </p:txBody>
      </p:sp>
    </p:spTree>
    <p:extLst>
      <p:ext uri="{BB962C8B-B14F-4D97-AF65-F5344CB8AC3E}">
        <p14:creationId xmlns:p14="http://schemas.microsoft.com/office/powerpoint/2010/main" val="20370435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D3256-0815-4169-BB0E-7702FDE7B45C}"/>
              </a:ext>
            </a:extLst>
          </p:cNvPr>
          <p:cNvSpPr>
            <a:spLocks noGrp="1"/>
          </p:cNvSpPr>
          <p:nvPr>
            <p:ph type="title"/>
          </p:nvPr>
        </p:nvSpPr>
        <p:spPr/>
        <p:txBody>
          <a:bodyPr/>
          <a:lstStyle/>
          <a:p>
            <a:r>
              <a:rPr lang="it-IT" dirty="0"/>
              <a:t>Machine learning</a:t>
            </a:r>
            <a:endParaRPr lang="en-US" dirty="0"/>
          </a:p>
        </p:txBody>
      </p:sp>
      <p:pic>
        <p:nvPicPr>
          <p:cNvPr id="5" name="Immagine 4" descr="Immagine che contiene testo&#10;&#10;Descrizione generata automaticamente">
            <a:extLst>
              <a:ext uri="{FF2B5EF4-FFF2-40B4-BE49-F238E27FC236}">
                <a16:creationId xmlns:a16="http://schemas.microsoft.com/office/drawing/2014/main" id="{950DA2DC-4D4B-43F6-83AE-BC5F46F8A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731" y="1464531"/>
            <a:ext cx="4292538" cy="5073525"/>
          </a:xfrm>
          <a:prstGeom prst="rect">
            <a:avLst/>
          </a:prstGeom>
        </p:spPr>
      </p:pic>
      <p:sp>
        <p:nvSpPr>
          <p:cNvPr id="3" name="Segnaposto piè di pagina 2">
            <a:extLst>
              <a:ext uri="{FF2B5EF4-FFF2-40B4-BE49-F238E27FC236}">
                <a16:creationId xmlns:a16="http://schemas.microsoft.com/office/drawing/2014/main" id="{C9E5D7DE-5A10-4B00-AE26-A8377244B431}"/>
              </a:ext>
            </a:extLst>
          </p:cNvPr>
          <p:cNvSpPr>
            <a:spLocks noGrp="1"/>
          </p:cNvSpPr>
          <p:nvPr>
            <p:ph type="ftr" sz="quarter" idx="11"/>
          </p:nvPr>
        </p:nvSpPr>
        <p:spPr/>
        <p:txBody>
          <a:bodyPr/>
          <a:lstStyle/>
          <a:p>
            <a:r>
              <a:rPr lang="en-US"/>
              <a:t>BIG DATA (Modulo 2)</a:t>
            </a:r>
          </a:p>
        </p:txBody>
      </p:sp>
      <p:sp>
        <p:nvSpPr>
          <p:cNvPr id="4" name="Segnaposto numero diapositiva 3">
            <a:extLst>
              <a:ext uri="{FF2B5EF4-FFF2-40B4-BE49-F238E27FC236}">
                <a16:creationId xmlns:a16="http://schemas.microsoft.com/office/drawing/2014/main" id="{08DD269D-2B63-456E-BDD2-49F91BDC4AF4}"/>
              </a:ext>
            </a:extLst>
          </p:cNvPr>
          <p:cNvSpPr>
            <a:spLocks noGrp="1"/>
          </p:cNvSpPr>
          <p:nvPr>
            <p:ph type="sldNum" sz="quarter" idx="12"/>
          </p:nvPr>
        </p:nvSpPr>
        <p:spPr/>
        <p:txBody>
          <a:bodyPr/>
          <a:lstStyle/>
          <a:p>
            <a:fld id="{F66540BB-AA57-4860-985D-555AFC019405}" type="slidenum">
              <a:rPr lang="en-US" smtClean="0"/>
              <a:t>69</a:t>
            </a:fld>
            <a:endParaRPr lang="en-US"/>
          </a:p>
        </p:txBody>
      </p:sp>
    </p:spTree>
    <p:extLst>
      <p:ext uri="{BB962C8B-B14F-4D97-AF65-F5344CB8AC3E}">
        <p14:creationId xmlns:p14="http://schemas.microsoft.com/office/powerpoint/2010/main" val="3168899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9C39BB-0404-41D3-85C6-647B67F9E27F}"/>
              </a:ext>
            </a:extLst>
          </p:cNvPr>
          <p:cNvSpPr>
            <a:spLocks noGrp="1"/>
          </p:cNvSpPr>
          <p:nvPr>
            <p:ph type="title"/>
          </p:nvPr>
        </p:nvSpPr>
        <p:spPr>
          <a:xfrm>
            <a:off x="845503" y="364709"/>
            <a:ext cx="10515600" cy="1230345"/>
          </a:xfrm>
        </p:spPr>
        <p:txBody>
          <a:bodyPr/>
          <a:lstStyle/>
          <a:p>
            <a:r>
              <a:rPr lang="en-US" dirty="0"/>
              <a:t>Data science</a:t>
            </a:r>
          </a:p>
        </p:txBody>
      </p:sp>
      <p:sp>
        <p:nvSpPr>
          <p:cNvPr id="16" name="Rettangolo 15">
            <a:extLst>
              <a:ext uri="{FF2B5EF4-FFF2-40B4-BE49-F238E27FC236}">
                <a16:creationId xmlns:a16="http://schemas.microsoft.com/office/drawing/2014/main" id="{633E6EB6-6E72-4B8E-BD6F-FDAED0B1252F}"/>
              </a:ext>
            </a:extLst>
          </p:cNvPr>
          <p:cNvSpPr/>
          <p:nvPr/>
        </p:nvSpPr>
        <p:spPr>
          <a:xfrm>
            <a:off x="5758515" y="4626399"/>
            <a:ext cx="2753338" cy="890136"/>
          </a:xfrm>
          <a:prstGeom prst="rect">
            <a:avLst/>
          </a:prstGeom>
          <a:solidFill>
            <a:schemeClr val="tx2">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Helvetica" panose="020B0604020202020204" pitchFamily="34" charset="0"/>
                <a:cs typeface="Helvetica" panose="020B0604020202020204" pitchFamily="34" charset="0"/>
              </a:rPr>
              <a:t>I</a:t>
            </a:r>
            <a:r>
              <a:rPr lang="en-US" sz="1400" dirty="0">
                <a:solidFill>
                  <a:schemeClr val="tx1"/>
                </a:solidFill>
                <a:latin typeface="Helvetica" panose="020B0604020202020204" pitchFamily="34" charset="0"/>
                <a:cs typeface="Helvetica" panose="020B0604020202020204" pitchFamily="34" charset="0"/>
              </a:rPr>
              <a:t>ngestion (acquiring)</a:t>
            </a:r>
          </a:p>
          <a:p>
            <a:pPr marL="285750" indent="-285750">
              <a:buFont typeface="Arial" panose="020B0604020202020204" pitchFamily="34" charset="0"/>
              <a:buChar char="•"/>
            </a:pPr>
            <a:r>
              <a:rPr lang="en-US" sz="1200" dirty="0">
                <a:solidFill>
                  <a:schemeClr val="tx1"/>
                </a:solidFill>
                <a:latin typeface="Helvetica" panose="020B0604020202020204" pitchFamily="34" charset="0"/>
                <a:cs typeface="Helvetica" panose="020B0604020202020204" pitchFamily="34" charset="0"/>
              </a:rPr>
              <a:t>Batch</a:t>
            </a:r>
          </a:p>
          <a:p>
            <a:pPr marL="285750" indent="-285750">
              <a:buFont typeface="Arial" panose="020B0604020202020204" pitchFamily="34" charset="0"/>
              <a:buChar char="•"/>
            </a:pPr>
            <a:r>
              <a:rPr lang="en-US" sz="1200" dirty="0">
                <a:solidFill>
                  <a:schemeClr val="tx1"/>
                </a:solidFill>
                <a:latin typeface="Helvetica" panose="020B0604020202020204" pitchFamily="34" charset="0"/>
                <a:cs typeface="Helvetica" panose="020B0604020202020204" pitchFamily="34" charset="0"/>
              </a:rPr>
              <a:t>Streaming</a:t>
            </a:r>
          </a:p>
        </p:txBody>
      </p:sp>
      <p:sp>
        <p:nvSpPr>
          <p:cNvPr id="18" name="Figura a mano libera: forma 17">
            <a:extLst>
              <a:ext uri="{FF2B5EF4-FFF2-40B4-BE49-F238E27FC236}">
                <a16:creationId xmlns:a16="http://schemas.microsoft.com/office/drawing/2014/main" id="{D90F4EBA-25C2-48D2-9D15-344601E04605}"/>
              </a:ext>
            </a:extLst>
          </p:cNvPr>
          <p:cNvSpPr/>
          <p:nvPr/>
        </p:nvSpPr>
        <p:spPr>
          <a:xfrm>
            <a:off x="809883" y="2202205"/>
            <a:ext cx="4133850" cy="3171824"/>
          </a:xfrm>
          <a:custGeom>
            <a:avLst/>
            <a:gdLst>
              <a:gd name="connsiteX0" fmla="*/ -595 w 4133850"/>
              <a:gd name="connsiteY0" fmla="*/ 3171737 h 3171824"/>
              <a:gd name="connsiteX1" fmla="*/ 2066330 w 4133850"/>
              <a:gd name="connsiteY1" fmla="*/ -87 h 3171824"/>
              <a:gd name="connsiteX2" fmla="*/ 4133255 w 4133850"/>
              <a:gd name="connsiteY2" fmla="*/ 3171737 h 3171824"/>
            </a:gdLst>
            <a:ahLst/>
            <a:cxnLst>
              <a:cxn ang="0">
                <a:pos x="connsiteX0" y="connsiteY0"/>
              </a:cxn>
              <a:cxn ang="0">
                <a:pos x="connsiteX1" y="connsiteY1"/>
              </a:cxn>
              <a:cxn ang="0">
                <a:pos x="connsiteX2" y="connsiteY2"/>
              </a:cxn>
            </a:cxnLst>
            <a:rect l="l" t="t" r="r" b="b"/>
            <a:pathLst>
              <a:path w="4133850" h="3171824">
                <a:moveTo>
                  <a:pt x="-595" y="3171737"/>
                </a:moveTo>
                <a:lnTo>
                  <a:pt x="2066330" y="-87"/>
                </a:lnTo>
                <a:lnTo>
                  <a:pt x="4133255" y="3171737"/>
                </a:lnTo>
                <a:close/>
              </a:path>
            </a:pathLst>
          </a:custGeom>
          <a:noFill/>
          <a:ln w="6350" cap="flat">
            <a:solidFill>
              <a:srgbClr val="000000"/>
            </a:solidFill>
            <a:prstDash val="solid"/>
            <a:miter/>
          </a:ln>
        </p:spPr>
        <p:txBody>
          <a:bodyPr rtlCol="0" anchor="ctr"/>
          <a:lstStyle/>
          <a:p>
            <a:endParaRPr lang="en-US" sz="1400"/>
          </a:p>
        </p:txBody>
      </p:sp>
      <p:sp>
        <p:nvSpPr>
          <p:cNvPr id="19" name="Figura a mano libera: forma 18">
            <a:extLst>
              <a:ext uri="{FF2B5EF4-FFF2-40B4-BE49-F238E27FC236}">
                <a16:creationId xmlns:a16="http://schemas.microsoft.com/office/drawing/2014/main" id="{27A3F8B4-189F-400B-A2FE-23824FF228D3}"/>
              </a:ext>
            </a:extLst>
          </p:cNvPr>
          <p:cNvSpPr/>
          <p:nvPr/>
        </p:nvSpPr>
        <p:spPr>
          <a:xfrm>
            <a:off x="2381508" y="2964204"/>
            <a:ext cx="993962" cy="9525"/>
          </a:xfrm>
          <a:custGeom>
            <a:avLst/>
            <a:gdLst>
              <a:gd name="connsiteX0" fmla="*/ -595 w 993962"/>
              <a:gd name="connsiteY0" fmla="*/ -87 h 9525"/>
              <a:gd name="connsiteX1" fmla="*/ 993368 w 993962"/>
              <a:gd name="connsiteY1" fmla="*/ -87 h 9525"/>
            </a:gdLst>
            <a:ahLst/>
            <a:cxnLst>
              <a:cxn ang="0">
                <a:pos x="connsiteX0" y="connsiteY0"/>
              </a:cxn>
              <a:cxn ang="0">
                <a:pos x="connsiteX1" y="connsiteY1"/>
              </a:cxn>
            </a:cxnLst>
            <a:rect l="l" t="t" r="r" b="b"/>
            <a:pathLst>
              <a:path w="993962" h="9525">
                <a:moveTo>
                  <a:pt x="-595" y="-87"/>
                </a:moveTo>
                <a:lnTo>
                  <a:pt x="993368" y="-87"/>
                </a:lnTo>
              </a:path>
            </a:pathLst>
          </a:custGeom>
          <a:noFill/>
          <a:ln w="6350" cap="flat">
            <a:solidFill>
              <a:srgbClr val="000000"/>
            </a:solidFill>
            <a:prstDash val="solid"/>
            <a:miter/>
          </a:ln>
        </p:spPr>
        <p:txBody>
          <a:bodyPr rtlCol="0" anchor="ctr"/>
          <a:lstStyle/>
          <a:p>
            <a:endParaRPr lang="en-US" sz="1400"/>
          </a:p>
        </p:txBody>
      </p:sp>
      <p:sp>
        <p:nvSpPr>
          <p:cNvPr id="20" name="Figura a mano libera: forma 19">
            <a:extLst>
              <a:ext uri="{FF2B5EF4-FFF2-40B4-BE49-F238E27FC236}">
                <a16:creationId xmlns:a16="http://schemas.microsoft.com/office/drawing/2014/main" id="{2B8ED82A-32F3-4990-886A-DD6C9BBBE7F9}"/>
              </a:ext>
            </a:extLst>
          </p:cNvPr>
          <p:cNvSpPr/>
          <p:nvPr/>
        </p:nvSpPr>
        <p:spPr>
          <a:xfrm>
            <a:off x="1990983" y="3573804"/>
            <a:ext cx="1782765" cy="9525"/>
          </a:xfrm>
          <a:custGeom>
            <a:avLst/>
            <a:gdLst>
              <a:gd name="connsiteX0" fmla="*/ -595 w 1782765"/>
              <a:gd name="connsiteY0" fmla="*/ -87 h 9525"/>
              <a:gd name="connsiteX1" fmla="*/ 1782171 w 1782765"/>
              <a:gd name="connsiteY1" fmla="*/ -87 h 9525"/>
            </a:gdLst>
            <a:ahLst/>
            <a:cxnLst>
              <a:cxn ang="0">
                <a:pos x="connsiteX0" y="connsiteY0"/>
              </a:cxn>
              <a:cxn ang="0">
                <a:pos x="connsiteX1" y="connsiteY1"/>
              </a:cxn>
            </a:cxnLst>
            <a:rect l="l" t="t" r="r" b="b"/>
            <a:pathLst>
              <a:path w="1782765" h="9525">
                <a:moveTo>
                  <a:pt x="-595" y="-87"/>
                </a:moveTo>
                <a:lnTo>
                  <a:pt x="1782171" y="-87"/>
                </a:lnTo>
              </a:path>
            </a:pathLst>
          </a:custGeom>
          <a:noFill/>
          <a:ln w="6350" cap="flat">
            <a:solidFill>
              <a:srgbClr val="000000"/>
            </a:solidFill>
            <a:prstDash val="solid"/>
            <a:miter/>
          </a:ln>
        </p:spPr>
        <p:txBody>
          <a:bodyPr rtlCol="0" anchor="ctr"/>
          <a:lstStyle/>
          <a:p>
            <a:endParaRPr lang="en-US" sz="1400"/>
          </a:p>
        </p:txBody>
      </p:sp>
      <p:sp>
        <p:nvSpPr>
          <p:cNvPr id="21" name="Figura a mano libera: forma 20">
            <a:extLst>
              <a:ext uri="{FF2B5EF4-FFF2-40B4-BE49-F238E27FC236}">
                <a16:creationId xmlns:a16="http://schemas.microsoft.com/office/drawing/2014/main" id="{D1CD833F-84BD-4489-B22B-EB1839685EF3}"/>
              </a:ext>
            </a:extLst>
          </p:cNvPr>
          <p:cNvSpPr/>
          <p:nvPr/>
        </p:nvSpPr>
        <p:spPr>
          <a:xfrm>
            <a:off x="1590933" y="4173879"/>
            <a:ext cx="2570159" cy="9525"/>
          </a:xfrm>
          <a:custGeom>
            <a:avLst/>
            <a:gdLst>
              <a:gd name="connsiteX0" fmla="*/ -595 w 2570159"/>
              <a:gd name="connsiteY0" fmla="*/ -87 h 9525"/>
              <a:gd name="connsiteX1" fmla="*/ 2569565 w 2570159"/>
              <a:gd name="connsiteY1" fmla="*/ -87 h 9525"/>
            </a:gdLst>
            <a:ahLst/>
            <a:cxnLst>
              <a:cxn ang="0">
                <a:pos x="connsiteX0" y="connsiteY0"/>
              </a:cxn>
              <a:cxn ang="0">
                <a:pos x="connsiteX1" y="connsiteY1"/>
              </a:cxn>
            </a:cxnLst>
            <a:rect l="l" t="t" r="r" b="b"/>
            <a:pathLst>
              <a:path w="2570159" h="9525">
                <a:moveTo>
                  <a:pt x="-595" y="-87"/>
                </a:moveTo>
                <a:lnTo>
                  <a:pt x="2569565" y="-87"/>
                </a:lnTo>
              </a:path>
            </a:pathLst>
          </a:custGeom>
          <a:noFill/>
          <a:ln w="6350" cap="flat">
            <a:solidFill>
              <a:srgbClr val="000000"/>
            </a:solidFill>
            <a:prstDash val="solid"/>
            <a:miter/>
          </a:ln>
        </p:spPr>
        <p:txBody>
          <a:bodyPr rtlCol="0" anchor="ctr"/>
          <a:lstStyle/>
          <a:p>
            <a:endParaRPr lang="en-US" sz="1400"/>
          </a:p>
        </p:txBody>
      </p:sp>
      <p:sp>
        <p:nvSpPr>
          <p:cNvPr id="22" name="Figura a mano libera: forma 21">
            <a:extLst>
              <a:ext uri="{FF2B5EF4-FFF2-40B4-BE49-F238E27FC236}">
                <a16:creationId xmlns:a16="http://schemas.microsoft.com/office/drawing/2014/main" id="{8CB92FE3-5851-4971-9639-3D22A7AF7746}"/>
              </a:ext>
            </a:extLst>
          </p:cNvPr>
          <p:cNvSpPr/>
          <p:nvPr/>
        </p:nvSpPr>
        <p:spPr>
          <a:xfrm>
            <a:off x="1200408" y="4773954"/>
            <a:ext cx="3354914" cy="9525"/>
          </a:xfrm>
          <a:custGeom>
            <a:avLst/>
            <a:gdLst>
              <a:gd name="connsiteX0" fmla="*/ -595 w 3354914"/>
              <a:gd name="connsiteY0" fmla="*/ -87 h 9525"/>
              <a:gd name="connsiteX1" fmla="*/ 3354320 w 3354914"/>
              <a:gd name="connsiteY1" fmla="*/ -87 h 9525"/>
            </a:gdLst>
            <a:ahLst/>
            <a:cxnLst>
              <a:cxn ang="0">
                <a:pos x="connsiteX0" y="connsiteY0"/>
              </a:cxn>
              <a:cxn ang="0">
                <a:pos x="connsiteX1" y="connsiteY1"/>
              </a:cxn>
            </a:cxnLst>
            <a:rect l="l" t="t" r="r" b="b"/>
            <a:pathLst>
              <a:path w="3354914" h="9525">
                <a:moveTo>
                  <a:pt x="-595" y="-87"/>
                </a:moveTo>
                <a:lnTo>
                  <a:pt x="3354320" y="-87"/>
                </a:lnTo>
              </a:path>
            </a:pathLst>
          </a:custGeom>
          <a:noFill/>
          <a:ln w="6350" cap="flat">
            <a:solidFill>
              <a:srgbClr val="000000"/>
            </a:solidFill>
            <a:prstDash val="solid"/>
            <a:miter/>
          </a:ln>
        </p:spPr>
        <p:txBody>
          <a:bodyPr rtlCol="0" anchor="ctr"/>
          <a:lstStyle/>
          <a:p>
            <a:endParaRPr lang="en-US" sz="1400"/>
          </a:p>
        </p:txBody>
      </p:sp>
      <p:sp>
        <p:nvSpPr>
          <p:cNvPr id="23" name="CasellaDiTesto 22">
            <a:extLst>
              <a:ext uri="{FF2B5EF4-FFF2-40B4-BE49-F238E27FC236}">
                <a16:creationId xmlns:a16="http://schemas.microsoft.com/office/drawing/2014/main" id="{984E6D72-7811-47C9-8215-69771F5FD12B}"/>
              </a:ext>
            </a:extLst>
          </p:cNvPr>
          <p:cNvSpPr txBox="1"/>
          <p:nvPr/>
        </p:nvSpPr>
        <p:spPr>
          <a:xfrm>
            <a:off x="2538661" y="4933022"/>
            <a:ext cx="657488" cy="311624"/>
          </a:xfrm>
          <a:prstGeom prst="rect">
            <a:avLst/>
          </a:prstGeom>
          <a:noFill/>
        </p:spPr>
        <p:txBody>
          <a:bodyPr wrap="none" rtlCol="0">
            <a:spAutoFit/>
          </a:bodyPr>
          <a:lstStyle/>
          <a:p>
            <a:pPr algn="l"/>
            <a:r>
              <a:rPr lang="en-US" sz="1400" spc="0" baseline="0">
                <a:solidFill>
                  <a:srgbClr val="000000"/>
                </a:solidFill>
                <a:latin typeface="Helvetica" panose="020B0604020202020204" pitchFamily="34" charset="0"/>
                <a:cs typeface="Helvetica" panose="020B0604020202020204" pitchFamily="34" charset="0"/>
                <a:sym typeface="Times New Roman"/>
                <a:rtl val="0"/>
              </a:rPr>
              <a:t>World</a:t>
            </a:r>
          </a:p>
        </p:txBody>
      </p:sp>
      <p:sp>
        <p:nvSpPr>
          <p:cNvPr id="24" name="CasellaDiTesto 23">
            <a:extLst>
              <a:ext uri="{FF2B5EF4-FFF2-40B4-BE49-F238E27FC236}">
                <a16:creationId xmlns:a16="http://schemas.microsoft.com/office/drawing/2014/main" id="{2051AACA-FF5E-4C18-81A8-7A5FC1E95FBC}"/>
              </a:ext>
            </a:extLst>
          </p:cNvPr>
          <p:cNvSpPr txBox="1"/>
          <p:nvPr/>
        </p:nvSpPr>
        <p:spPr>
          <a:xfrm>
            <a:off x="1698175" y="4314775"/>
            <a:ext cx="2383986" cy="311624"/>
          </a:xfrm>
          <a:prstGeom prst="rect">
            <a:avLst/>
          </a:prstGeom>
          <a:noFill/>
        </p:spPr>
        <p:txBody>
          <a:bodyPr wrap="none" rtlCol="0">
            <a:spAutoFit/>
          </a:bodyPr>
          <a:lstStyle/>
          <a:p>
            <a:r>
              <a:rPr lang="en-US" sz="1400" spc="0" baseline="0">
                <a:solidFill>
                  <a:srgbClr val="000000"/>
                </a:solidFill>
                <a:latin typeface="Helvetica" panose="020B0604020202020204" pitchFamily="34" charset="0"/>
                <a:cs typeface="Helvetica" panose="020B0604020202020204" pitchFamily="34" charset="0"/>
                <a:sym typeface="Times New Roman"/>
                <a:rtl val="0"/>
              </a:rPr>
              <a:t>Data (a</a:t>
            </a:r>
            <a:r>
              <a:rPr lang="en-US" sz="1400">
                <a:solidFill>
                  <a:srgbClr val="000000"/>
                </a:solidFill>
                <a:latin typeface="Helvetica" panose="020B0604020202020204" pitchFamily="34" charset="0"/>
                <a:cs typeface="Helvetica" panose="020B0604020202020204" pitchFamily="34" charset="0"/>
                <a:sym typeface="Times New Roman"/>
                <a:rtl val="0"/>
              </a:rPr>
              <a:t>bstracted elements)</a:t>
            </a:r>
          </a:p>
        </p:txBody>
      </p:sp>
      <p:sp>
        <p:nvSpPr>
          <p:cNvPr id="27" name="CasellaDiTesto 26">
            <a:extLst>
              <a:ext uri="{FF2B5EF4-FFF2-40B4-BE49-F238E27FC236}">
                <a16:creationId xmlns:a16="http://schemas.microsoft.com/office/drawing/2014/main" id="{438A695E-9B4C-4556-8B53-9551EA159C17}"/>
              </a:ext>
            </a:extLst>
          </p:cNvPr>
          <p:cNvSpPr txBox="1"/>
          <p:nvPr/>
        </p:nvSpPr>
        <p:spPr>
          <a:xfrm>
            <a:off x="1681568" y="3723347"/>
            <a:ext cx="2534668" cy="311624"/>
          </a:xfrm>
          <a:prstGeom prst="rect">
            <a:avLst/>
          </a:prstGeom>
          <a:noFill/>
        </p:spPr>
        <p:txBody>
          <a:bodyPr wrap="none" rtlCol="0">
            <a:spAutoFit/>
          </a:bodyPr>
          <a:lstStyle/>
          <a:p>
            <a:pPr algn="l"/>
            <a:r>
              <a:rPr lang="en-US" sz="1400" spc="0" baseline="0" dirty="0">
                <a:solidFill>
                  <a:srgbClr val="000000"/>
                </a:solidFill>
                <a:latin typeface="Helvetica" panose="020B0604020202020204" pitchFamily="34" charset="0"/>
                <a:cs typeface="Helvetica" panose="020B0604020202020204" pitchFamily="34" charset="0"/>
                <a:sym typeface="Times New Roman"/>
                <a:rtl val="0"/>
              </a:rPr>
              <a:t>Information (linked elements)</a:t>
            </a:r>
          </a:p>
        </p:txBody>
      </p:sp>
      <p:sp>
        <p:nvSpPr>
          <p:cNvPr id="28" name="CasellaDiTesto 27">
            <a:extLst>
              <a:ext uri="{FF2B5EF4-FFF2-40B4-BE49-F238E27FC236}">
                <a16:creationId xmlns:a16="http://schemas.microsoft.com/office/drawing/2014/main" id="{EE2021D6-1995-47F4-AD26-4816ADABFA4F}"/>
              </a:ext>
            </a:extLst>
          </p:cNvPr>
          <p:cNvSpPr txBox="1"/>
          <p:nvPr/>
        </p:nvSpPr>
        <p:spPr>
          <a:xfrm>
            <a:off x="2348193" y="2999447"/>
            <a:ext cx="1083951" cy="311624"/>
          </a:xfrm>
          <a:prstGeom prst="rect">
            <a:avLst/>
          </a:prstGeom>
          <a:noFill/>
        </p:spPr>
        <p:txBody>
          <a:bodyPr wrap="none" rtlCol="0">
            <a:spAutoFit/>
          </a:bodyPr>
          <a:lstStyle/>
          <a:p>
            <a:pPr algn="l"/>
            <a:r>
              <a:rPr lang="en-US" sz="1400" spc="0" baseline="0">
                <a:solidFill>
                  <a:srgbClr val="000000"/>
                </a:solidFill>
                <a:latin typeface="Helvetica" panose="020B0604020202020204" pitchFamily="34" charset="0"/>
                <a:cs typeface="Helvetica" panose="020B0604020202020204" pitchFamily="34" charset="0"/>
                <a:sym typeface="Times New Roman"/>
                <a:rtl val="0"/>
              </a:rPr>
              <a:t>Knowledge</a:t>
            </a:r>
          </a:p>
        </p:txBody>
      </p:sp>
      <p:sp>
        <p:nvSpPr>
          <p:cNvPr id="29" name="CasellaDiTesto 28">
            <a:extLst>
              <a:ext uri="{FF2B5EF4-FFF2-40B4-BE49-F238E27FC236}">
                <a16:creationId xmlns:a16="http://schemas.microsoft.com/office/drawing/2014/main" id="{306E6876-7A27-42E0-AEDF-2C5EAB4FEFDC}"/>
              </a:ext>
            </a:extLst>
          </p:cNvPr>
          <p:cNvSpPr txBox="1"/>
          <p:nvPr/>
        </p:nvSpPr>
        <p:spPr>
          <a:xfrm>
            <a:off x="1909281" y="3208997"/>
            <a:ext cx="2056973" cy="311624"/>
          </a:xfrm>
          <a:prstGeom prst="rect">
            <a:avLst/>
          </a:prstGeom>
          <a:noFill/>
        </p:spPr>
        <p:txBody>
          <a:bodyPr wrap="none" rtlCol="0">
            <a:spAutoFit/>
          </a:bodyPr>
          <a:lstStyle/>
          <a:p>
            <a:pPr algn="l"/>
            <a:r>
              <a:rPr lang="en-US" sz="1400" spc="0" baseline="0">
                <a:solidFill>
                  <a:srgbClr val="000000"/>
                </a:solidFill>
                <a:latin typeface="Helvetica" panose="020B0604020202020204" pitchFamily="34" charset="0"/>
                <a:cs typeface="Helvetica" panose="020B0604020202020204" pitchFamily="34" charset="0"/>
                <a:sym typeface="Times New Roman"/>
                <a:rtl val="0"/>
              </a:rPr>
              <a:t>(organized information)</a:t>
            </a:r>
          </a:p>
        </p:txBody>
      </p:sp>
      <p:sp>
        <p:nvSpPr>
          <p:cNvPr id="30" name="CasellaDiTesto 29">
            <a:extLst>
              <a:ext uri="{FF2B5EF4-FFF2-40B4-BE49-F238E27FC236}">
                <a16:creationId xmlns:a16="http://schemas.microsoft.com/office/drawing/2014/main" id="{333DC582-27D2-4EFB-B869-959D4FF1CD0D}"/>
              </a:ext>
            </a:extLst>
          </p:cNvPr>
          <p:cNvSpPr txBox="1"/>
          <p:nvPr/>
        </p:nvSpPr>
        <p:spPr>
          <a:xfrm>
            <a:off x="2460492" y="2332697"/>
            <a:ext cx="843501" cy="311624"/>
          </a:xfrm>
          <a:prstGeom prst="rect">
            <a:avLst/>
          </a:prstGeom>
          <a:noFill/>
        </p:spPr>
        <p:txBody>
          <a:bodyPr wrap="none" rtlCol="0">
            <a:spAutoFit/>
          </a:bodyPr>
          <a:lstStyle/>
          <a:p>
            <a:pPr algn="l"/>
            <a:r>
              <a:rPr lang="en-US" sz="1400" spc="0" baseline="0">
                <a:solidFill>
                  <a:srgbClr val="000000"/>
                </a:solidFill>
                <a:latin typeface="Helvetica" panose="020B0604020202020204" pitchFamily="34" charset="0"/>
                <a:cs typeface="Helvetica" panose="020B0604020202020204" pitchFamily="34" charset="0"/>
                <a:sym typeface="Times New Roman"/>
                <a:rtl val="0"/>
              </a:rPr>
              <a:t>Wisdom</a:t>
            </a:r>
          </a:p>
        </p:txBody>
      </p:sp>
      <p:sp>
        <p:nvSpPr>
          <p:cNvPr id="31" name="CasellaDiTesto 30">
            <a:extLst>
              <a:ext uri="{FF2B5EF4-FFF2-40B4-BE49-F238E27FC236}">
                <a16:creationId xmlns:a16="http://schemas.microsoft.com/office/drawing/2014/main" id="{7FFE7E01-BC3A-4FFF-9A4F-D9C11A7C17CD}"/>
              </a:ext>
            </a:extLst>
          </p:cNvPr>
          <p:cNvSpPr txBox="1"/>
          <p:nvPr/>
        </p:nvSpPr>
        <p:spPr>
          <a:xfrm>
            <a:off x="2025136" y="2542247"/>
            <a:ext cx="1811714" cy="311624"/>
          </a:xfrm>
          <a:prstGeom prst="rect">
            <a:avLst/>
          </a:prstGeom>
          <a:noFill/>
        </p:spPr>
        <p:txBody>
          <a:bodyPr wrap="none" rtlCol="0">
            <a:spAutoFit/>
          </a:bodyPr>
          <a:lstStyle/>
          <a:p>
            <a:pPr algn="l"/>
            <a:r>
              <a:rPr lang="en-US" sz="1400" spc="0" baseline="0">
                <a:solidFill>
                  <a:srgbClr val="000000"/>
                </a:solidFill>
                <a:latin typeface="Helvetica" panose="020B0604020202020204" pitchFamily="34" charset="0"/>
                <a:cs typeface="Helvetica" panose="020B0604020202020204" pitchFamily="34" charset="0"/>
                <a:sym typeface="Times New Roman"/>
                <a:rtl val="0"/>
              </a:rPr>
              <a:t>(applied knowledge)</a:t>
            </a:r>
          </a:p>
        </p:txBody>
      </p:sp>
      <p:sp>
        <p:nvSpPr>
          <p:cNvPr id="33" name="Rettangolo 32">
            <a:extLst>
              <a:ext uri="{FF2B5EF4-FFF2-40B4-BE49-F238E27FC236}">
                <a16:creationId xmlns:a16="http://schemas.microsoft.com/office/drawing/2014/main" id="{04B35A39-9FA5-4B2B-8782-03979E427C8B}"/>
              </a:ext>
            </a:extLst>
          </p:cNvPr>
          <p:cNvSpPr/>
          <p:nvPr/>
        </p:nvSpPr>
        <p:spPr>
          <a:xfrm>
            <a:off x="5756505" y="2817002"/>
            <a:ext cx="2754010" cy="1819628"/>
          </a:xfrm>
          <a:prstGeom prst="rect">
            <a:avLst/>
          </a:prstGeom>
          <a:solidFill>
            <a:schemeClr val="tx2">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chemeClr val="tx1"/>
                </a:solidFill>
                <a:latin typeface="Helvetica" panose="020B0604020202020204" pitchFamily="34" charset="0"/>
                <a:cs typeface="Helvetica" panose="020B0604020202020204" pitchFamily="34" charset="0"/>
              </a:rPr>
              <a:t>Analytics (analyzing)</a:t>
            </a:r>
          </a:p>
          <a:p>
            <a:pPr marL="285750" indent="-285750">
              <a:buFont typeface="Arial" panose="020B0604020202020204" pitchFamily="34" charset="0"/>
              <a:buChar char="•"/>
            </a:pPr>
            <a:r>
              <a:rPr lang="en-US" sz="1200" dirty="0">
                <a:solidFill>
                  <a:schemeClr val="tx1"/>
                </a:solidFill>
                <a:latin typeface="Helvetica" panose="020B0604020202020204" pitchFamily="34" charset="0"/>
                <a:cs typeface="Helvetica" panose="020B0604020202020204" pitchFamily="34" charset="0"/>
              </a:rPr>
              <a:t>Processing</a:t>
            </a:r>
          </a:p>
          <a:p>
            <a:pPr marL="742950" lvl="1" indent="-285750">
              <a:buFont typeface="Arial" panose="020B0604020202020204" pitchFamily="34" charset="0"/>
              <a:buChar char="•"/>
            </a:pPr>
            <a:r>
              <a:rPr lang="en-US" sz="1200" dirty="0">
                <a:solidFill>
                  <a:schemeClr val="tx1"/>
                </a:solidFill>
                <a:latin typeface="Helvetica" panose="020B0604020202020204" pitchFamily="34" charset="0"/>
                <a:cs typeface="Helvetica" panose="020B0604020202020204" pitchFamily="34" charset="0"/>
              </a:rPr>
              <a:t>Batch</a:t>
            </a:r>
          </a:p>
          <a:p>
            <a:pPr marL="742950" lvl="1" indent="-285750">
              <a:buFont typeface="Arial" panose="020B0604020202020204" pitchFamily="34" charset="0"/>
              <a:buChar char="•"/>
            </a:pPr>
            <a:r>
              <a:rPr lang="en-US" sz="1200" dirty="0">
                <a:solidFill>
                  <a:schemeClr val="tx1"/>
                </a:solidFill>
                <a:latin typeface="Helvetica" panose="020B0604020202020204" pitchFamily="34" charset="0"/>
                <a:cs typeface="Helvetica" panose="020B0604020202020204" pitchFamily="34" charset="0"/>
              </a:rPr>
              <a:t>Streaming</a:t>
            </a:r>
          </a:p>
          <a:p>
            <a:pPr marL="285750" indent="-285750">
              <a:buFont typeface="Arial" panose="020B0604020202020204" pitchFamily="34" charset="0"/>
              <a:buChar char="•"/>
            </a:pPr>
            <a:r>
              <a:rPr lang="en-US" sz="1200" dirty="0">
                <a:solidFill>
                  <a:schemeClr val="tx1"/>
                </a:solidFill>
                <a:latin typeface="Helvetica" panose="020B0604020202020204" pitchFamily="34" charset="0"/>
                <a:cs typeface="Helvetica" panose="020B0604020202020204" pitchFamily="34" charset="0"/>
              </a:rPr>
              <a:t>Machine learning</a:t>
            </a:r>
          </a:p>
        </p:txBody>
      </p:sp>
      <p:sp>
        <p:nvSpPr>
          <p:cNvPr id="34" name="Rettangolo 33">
            <a:extLst>
              <a:ext uri="{FF2B5EF4-FFF2-40B4-BE49-F238E27FC236}">
                <a16:creationId xmlns:a16="http://schemas.microsoft.com/office/drawing/2014/main" id="{212A4B5C-925A-4CE4-8609-A9E0A46712CB}"/>
              </a:ext>
            </a:extLst>
          </p:cNvPr>
          <p:cNvSpPr/>
          <p:nvPr/>
        </p:nvSpPr>
        <p:spPr>
          <a:xfrm>
            <a:off x="5756505" y="2055002"/>
            <a:ext cx="2754010" cy="762000"/>
          </a:xfrm>
          <a:prstGeom prst="rect">
            <a:avLst/>
          </a:prstGeom>
          <a:solidFill>
            <a:schemeClr val="bg1">
              <a:lumMod val="95000"/>
            </a:schemeClr>
          </a:solidFill>
          <a:ln w="3175"/>
        </p:spPr>
        <p:style>
          <a:lnRef idx="2">
            <a:schemeClr val="dk1"/>
          </a:lnRef>
          <a:fillRef idx="1">
            <a:schemeClr val="lt1"/>
          </a:fillRef>
          <a:effectRef idx="0">
            <a:schemeClr val="dk1"/>
          </a:effectRef>
          <a:fontRef idx="minor">
            <a:schemeClr val="dk1"/>
          </a:fontRef>
        </p:style>
        <p:txBody>
          <a:bodyPr rtlCol="0" anchor="ctr"/>
          <a:lstStyle/>
          <a:p>
            <a:r>
              <a:rPr lang="en-US" sz="1400">
                <a:latin typeface="Helvetica" panose="020B0604020202020204" pitchFamily="34" charset="0"/>
                <a:cs typeface="Helvetica" panose="020B0604020202020204" pitchFamily="34" charset="0"/>
              </a:rPr>
              <a:t>Serve (deciding)</a:t>
            </a:r>
          </a:p>
          <a:p>
            <a:pPr marL="285750" indent="-285750">
              <a:buFont typeface="Arial" panose="020B0604020202020204" pitchFamily="34" charset="0"/>
              <a:buChar char="•"/>
            </a:pPr>
            <a:r>
              <a:rPr lang="en-US" sz="1200">
                <a:latin typeface="Helvetica" panose="020B0604020202020204" pitchFamily="34" charset="0"/>
                <a:cs typeface="Helvetica" panose="020B0604020202020204" pitchFamily="34" charset="0"/>
              </a:rPr>
              <a:t>SQL</a:t>
            </a:r>
          </a:p>
          <a:p>
            <a:pPr marL="285750" indent="-285750">
              <a:buFont typeface="Arial" panose="020B0604020202020204" pitchFamily="34" charset="0"/>
              <a:buChar char="•"/>
            </a:pPr>
            <a:r>
              <a:rPr lang="en-US" sz="1200">
                <a:latin typeface="Helvetica" panose="020B0604020202020204" pitchFamily="34" charset="0"/>
                <a:cs typeface="Helvetica" panose="020B0604020202020204" pitchFamily="34" charset="0"/>
              </a:rPr>
              <a:t>BI tools (e.g., Tableau)</a:t>
            </a:r>
          </a:p>
        </p:txBody>
      </p:sp>
      <p:sp>
        <p:nvSpPr>
          <p:cNvPr id="35" name="Segnaposto piè di pagina 34">
            <a:extLst>
              <a:ext uri="{FF2B5EF4-FFF2-40B4-BE49-F238E27FC236}">
                <a16:creationId xmlns:a16="http://schemas.microsoft.com/office/drawing/2014/main" id="{B7A8550C-A695-4B83-9925-A461B20E1BF3}"/>
              </a:ext>
            </a:extLst>
          </p:cNvPr>
          <p:cNvSpPr>
            <a:spLocks noGrp="1"/>
          </p:cNvSpPr>
          <p:nvPr>
            <p:ph type="ftr" sz="quarter" idx="11"/>
          </p:nvPr>
        </p:nvSpPr>
        <p:spPr/>
        <p:txBody>
          <a:bodyPr/>
          <a:lstStyle/>
          <a:p>
            <a:r>
              <a:rPr lang="en-US"/>
              <a:t>BIG DATA (Modulo 2)</a:t>
            </a:r>
          </a:p>
        </p:txBody>
      </p:sp>
      <p:sp>
        <p:nvSpPr>
          <p:cNvPr id="36" name="Segnaposto numero diapositiva 35">
            <a:extLst>
              <a:ext uri="{FF2B5EF4-FFF2-40B4-BE49-F238E27FC236}">
                <a16:creationId xmlns:a16="http://schemas.microsoft.com/office/drawing/2014/main" id="{C4264CFB-9420-4D66-806B-2DE640BA39B8}"/>
              </a:ext>
            </a:extLst>
          </p:cNvPr>
          <p:cNvSpPr>
            <a:spLocks noGrp="1"/>
          </p:cNvSpPr>
          <p:nvPr>
            <p:ph type="sldNum" sz="quarter" idx="12"/>
          </p:nvPr>
        </p:nvSpPr>
        <p:spPr/>
        <p:txBody>
          <a:bodyPr/>
          <a:lstStyle/>
          <a:p>
            <a:fld id="{F66540BB-AA57-4860-985D-555AFC019405}" type="slidenum">
              <a:rPr lang="en-US" smtClean="0"/>
              <a:t>7</a:t>
            </a:fld>
            <a:endParaRPr lang="en-US"/>
          </a:p>
        </p:txBody>
      </p:sp>
      <p:pic>
        <p:nvPicPr>
          <p:cNvPr id="38" name="Elemento grafico 37" descr="Tiro a segno">
            <a:extLst>
              <a:ext uri="{FF2B5EF4-FFF2-40B4-BE49-F238E27FC236}">
                <a16:creationId xmlns:a16="http://schemas.microsoft.com/office/drawing/2014/main" id="{2483E2CE-5868-4EAF-928E-1FB877D80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554" y="2069010"/>
            <a:ext cx="548640" cy="548640"/>
          </a:xfrm>
          <a:prstGeom prst="rect">
            <a:avLst/>
          </a:prstGeom>
        </p:spPr>
      </p:pic>
      <p:pic>
        <p:nvPicPr>
          <p:cNvPr id="40" name="Elemento grafico 39" descr="Ricerca">
            <a:extLst>
              <a:ext uri="{FF2B5EF4-FFF2-40B4-BE49-F238E27FC236}">
                <a16:creationId xmlns:a16="http://schemas.microsoft.com/office/drawing/2014/main" id="{2AB1390E-FD9C-4633-B1EB-53E87ECA34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3215" y="2818475"/>
            <a:ext cx="548640" cy="548640"/>
          </a:xfrm>
          <a:prstGeom prst="rect">
            <a:avLst/>
          </a:prstGeom>
        </p:spPr>
      </p:pic>
      <p:pic>
        <p:nvPicPr>
          <p:cNvPr id="44" name="Elemento grafico 43" descr="Connesso">
            <a:extLst>
              <a:ext uri="{FF2B5EF4-FFF2-40B4-BE49-F238E27FC236}">
                <a16:creationId xmlns:a16="http://schemas.microsoft.com/office/drawing/2014/main" id="{9CD6D424-62A2-4925-B728-4B467A9659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57360" y="4647505"/>
            <a:ext cx="556826" cy="556826"/>
          </a:xfrm>
          <a:prstGeom prst="rect">
            <a:avLst/>
          </a:prstGeom>
        </p:spPr>
      </p:pic>
      <p:sp>
        <p:nvSpPr>
          <p:cNvPr id="3" name="CasellaDiTesto 2">
            <a:extLst>
              <a:ext uri="{FF2B5EF4-FFF2-40B4-BE49-F238E27FC236}">
                <a16:creationId xmlns:a16="http://schemas.microsoft.com/office/drawing/2014/main" id="{B7175868-8934-431A-B95B-898359CB7371}"/>
              </a:ext>
            </a:extLst>
          </p:cNvPr>
          <p:cNvSpPr txBox="1"/>
          <p:nvPr/>
        </p:nvSpPr>
        <p:spPr>
          <a:xfrm>
            <a:off x="5756504" y="1465321"/>
            <a:ext cx="2754011" cy="584775"/>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Data pipeline: </a:t>
            </a:r>
          </a:p>
          <a:p>
            <a:r>
              <a:rPr lang="en-US" sz="1400" dirty="0">
                <a:latin typeface="Helvetica" panose="020B0604020202020204" pitchFamily="34" charset="0"/>
                <a:cs typeface="Helvetica" panose="020B0604020202020204" pitchFamily="34" charset="0"/>
              </a:rPr>
              <a:t>transform data to wisdom</a:t>
            </a:r>
          </a:p>
        </p:txBody>
      </p:sp>
      <p:cxnSp>
        <p:nvCxnSpPr>
          <p:cNvPr id="7" name="Connettore 2 6">
            <a:extLst>
              <a:ext uri="{FF2B5EF4-FFF2-40B4-BE49-F238E27FC236}">
                <a16:creationId xmlns:a16="http://schemas.microsoft.com/office/drawing/2014/main" id="{744965D6-F7D6-4822-92D5-EADEC1285B87}"/>
              </a:ext>
            </a:extLst>
          </p:cNvPr>
          <p:cNvCxnSpPr>
            <a:cxnSpLocks/>
          </p:cNvCxnSpPr>
          <p:nvPr/>
        </p:nvCxnSpPr>
        <p:spPr>
          <a:xfrm flipV="1">
            <a:off x="719265" y="2168665"/>
            <a:ext cx="0" cy="32053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C094D8BE-C1C5-47FF-A53D-9F29235DB577}"/>
              </a:ext>
            </a:extLst>
          </p:cNvPr>
          <p:cNvSpPr txBox="1"/>
          <p:nvPr/>
        </p:nvSpPr>
        <p:spPr>
          <a:xfrm rot="16200000">
            <a:off x="-192610" y="3575477"/>
            <a:ext cx="1523764"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Data pipeline</a:t>
            </a:r>
            <a:endParaRPr lang="en-US" dirty="0"/>
          </a:p>
        </p:txBody>
      </p:sp>
      <p:sp>
        <p:nvSpPr>
          <p:cNvPr id="41" name="Rettangolo 40">
            <a:extLst>
              <a:ext uri="{FF2B5EF4-FFF2-40B4-BE49-F238E27FC236}">
                <a16:creationId xmlns:a16="http://schemas.microsoft.com/office/drawing/2014/main" id="{52249D4E-51A3-45CE-A2C9-DB37FBBDD0B5}"/>
              </a:ext>
            </a:extLst>
          </p:cNvPr>
          <p:cNvSpPr/>
          <p:nvPr/>
        </p:nvSpPr>
        <p:spPr>
          <a:xfrm>
            <a:off x="9202666" y="2055001"/>
            <a:ext cx="1345460" cy="3461534"/>
          </a:xfrm>
          <a:prstGeom prst="rect">
            <a:avLst/>
          </a:prstGeom>
          <a:solidFill>
            <a:schemeClr val="tx2">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Helvetica" panose="020B0604020202020204" pitchFamily="34" charset="0"/>
                <a:cs typeface="Helvetica" panose="020B0604020202020204" pitchFamily="34" charset="0"/>
              </a:rPr>
              <a:t>Storage (organizing)</a:t>
            </a:r>
          </a:p>
          <a:p>
            <a:pPr marL="285750" indent="-285750">
              <a:buFont typeface="Arial" panose="020B0604020202020204" pitchFamily="34" charset="0"/>
              <a:buChar char="•"/>
            </a:pPr>
            <a:r>
              <a:rPr lang="en-US" sz="1200" dirty="0">
                <a:latin typeface="Helvetica" panose="020B0604020202020204" pitchFamily="34" charset="0"/>
                <a:cs typeface="Helvetica" panose="020B0604020202020204" pitchFamily="34" charset="0"/>
              </a:rPr>
              <a:t>File</a:t>
            </a:r>
          </a:p>
          <a:p>
            <a:pPr marL="285750" indent="-285750">
              <a:buFont typeface="Arial" panose="020B0604020202020204" pitchFamily="34" charset="0"/>
              <a:buChar char="•"/>
            </a:pPr>
            <a:r>
              <a:rPr lang="en-US" sz="1200" dirty="0">
                <a:latin typeface="Helvetica" panose="020B0604020202020204" pitchFamily="34" charset="0"/>
                <a:cs typeface="Helvetica" panose="020B0604020202020204" pitchFamily="34" charset="0"/>
              </a:rPr>
              <a:t>Object</a:t>
            </a:r>
          </a:p>
          <a:p>
            <a:pPr marL="285750" indent="-285750">
              <a:buFont typeface="Arial" panose="020B0604020202020204" pitchFamily="34" charset="0"/>
              <a:buChar char="•"/>
            </a:pPr>
            <a:r>
              <a:rPr lang="en-US" sz="1200" dirty="0">
                <a:latin typeface="Helvetica" panose="020B0604020202020204" pitchFamily="34" charset="0"/>
                <a:cs typeface="Helvetica" panose="020B0604020202020204" pitchFamily="34" charset="0"/>
              </a:rPr>
              <a:t>DB</a:t>
            </a:r>
          </a:p>
          <a:p>
            <a:pPr marL="285750" indent="-285750">
              <a:buFont typeface="Arial" panose="020B0604020202020204" pitchFamily="34" charset="0"/>
              <a:buChar char="•"/>
            </a:pPr>
            <a:endParaRPr lang="en-US" sz="1400" dirty="0">
              <a:latin typeface="Helvetica" panose="020B0604020202020204" pitchFamily="34" charset="0"/>
              <a:cs typeface="Helvetica" panose="020B0604020202020204" pitchFamily="34" charset="0"/>
            </a:endParaRPr>
          </a:p>
        </p:txBody>
      </p:sp>
      <p:pic>
        <p:nvPicPr>
          <p:cNvPr id="43" name="Elemento grafico 42" descr="Database">
            <a:extLst>
              <a:ext uri="{FF2B5EF4-FFF2-40B4-BE49-F238E27FC236}">
                <a16:creationId xmlns:a16="http://schemas.microsoft.com/office/drawing/2014/main" id="{C5365C18-CE55-4667-839A-ECFF5D87B5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09242" y="2059011"/>
            <a:ext cx="548640" cy="548640"/>
          </a:xfrm>
          <a:prstGeom prst="rect">
            <a:avLst/>
          </a:prstGeom>
        </p:spPr>
      </p:pic>
      <p:sp>
        <p:nvSpPr>
          <p:cNvPr id="45" name="Rettangolo 44">
            <a:extLst>
              <a:ext uri="{FF2B5EF4-FFF2-40B4-BE49-F238E27FC236}">
                <a16:creationId xmlns:a16="http://schemas.microsoft.com/office/drawing/2014/main" id="{A2B3448F-2D21-46FE-BD1A-8BFB4556BA81}"/>
              </a:ext>
            </a:extLst>
          </p:cNvPr>
          <p:cNvSpPr/>
          <p:nvPr/>
        </p:nvSpPr>
        <p:spPr>
          <a:xfrm>
            <a:off x="10446523" y="2055001"/>
            <a:ext cx="1501793" cy="3461534"/>
          </a:xfrm>
          <a:prstGeom prst="rect">
            <a:avLst/>
          </a:prstGeom>
          <a:solidFill>
            <a:schemeClr val="tx2">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Helvetica" panose="020B0604020202020204" pitchFamily="34" charset="0"/>
                <a:cs typeface="Helvetica" panose="020B0604020202020204" pitchFamily="34" charset="0"/>
              </a:rPr>
              <a:t>Security</a:t>
            </a:r>
          </a:p>
          <a:p>
            <a:pPr marL="285750" indent="-285750">
              <a:buFont typeface="Arial" panose="020B0604020202020204" pitchFamily="34" charset="0"/>
              <a:buChar char="•"/>
            </a:pPr>
            <a:r>
              <a:rPr lang="en-US" sz="1200" dirty="0">
                <a:latin typeface="Helvetica" panose="020B0604020202020204" pitchFamily="34" charset="0"/>
                <a:cs typeface="Helvetica" panose="020B0604020202020204" pitchFamily="34" charset="0"/>
              </a:rPr>
              <a:t>Access Control</a:t>
            </a:r>
          </a:p>
          <a:p>
            <a:pPr marL="285750" indent="-285750">
              <a:buFont typeface="Arial" panose="020B0604020202020204" pitchFamily="34" charset="0"/>
              <a:buChar char="•"/>
            </a:pPr>
            <a:r>
              <a:rPr lang="en-US" sz="1200" dirty="0">
                <a:latin typeface="Helvetica" panose="020B0604020202020204" pitchFamily="34" charset="0"/>
                <a:cs typeface="Helvetica" panose="020B0604020202020204" pitchFamily="34" charset="0"/>
              </a:rPr>
              <a:t>Authorization</a:t>
            </a:r>
          </a:p>
          <a:p>
            <a:pPr marL="285750" indent="-285750">
              <a:buFont typeface="Arial" panose="020B0604020202020204" pitchFamily="34" charset="0"/>
              <a:buChar char="•"/>
            </a:pPr>
            <a:endParaRPr lang="en-US" sz="1400" dirty="0">
              <a:latin typeface="Helvetica" panose="020B0604020202020204" pitchFamily="34" charset="0"/>
              <a:cs typeface="Helvetica" panose="020B0604020202020204" pitchFamily="34" charset="0"/>
            </a:endParaRPr>
          </a:p>
        </p:txBody>
      </p:sp>
      <p:pic>
        <p:nvPicPr>
          <p:cNvPr id="46" name="Elemento grafico 45" descr="Investigatore">
            <a:extLst>
              <a:ext uri="{FF2B5EF4-FFF2-40B4-BE49-F238E27FC236}">
                <a16:creationId xmlns:a16="http://schemas.microsoft.com/office/drawing/2014/main" id="{24BAD37F-5EA7-48B3-8267-9C68CD53B6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06184" y="2064091"/>
            <a:ext cx="548640" cy="548640"/>
          </a:xfrm>
          <a:prstGeom prst="rect">
            <a:avLst/>
          </a:prstGeom>
        </p:spPr>
      </p:pic>
      <p:sp>
        <p:nvSpPr>
          <p:cNvPr id="47" name="Rettangolo 46">
            <a:extLst>
              <a:ext uri="{FF2B5EF4-FFF2-40B4-BE49-F238E27FC236}">
                <a16:creationId xmlns:a16="http://schemas.microsoft.com/office/drawing/2014/main" id="{51E0B6AC-192B-46C8-88B3-541607F97770}"/>
              </a:ext>
            </a:extLst>
          </p:cNvPr>
          <p:cNvSpPr/>
          <p:nvPr/>
        </p:nvSpPr>
        <p:spPr>
          <a:xfrm>
            <a:off x="9202665" y="5516474"/>
            <a:ext cx="2745652" cy="278959"/>
          </a:xfrm>
          <a:prstGeom prst="rect">
            <a:avLst/>
          </a:prstGeom>
          <a:solidFill>
            <a:schemeClr val="bg1">
              <a:lumMod val="95000"/>
            </a:schemeClr>
          </a:solidFill>
          <a:ln w="3175"/>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Helvetica" panose="020B0604020202020204" pitchFamily="34" charset="0"/>
                <a:cs typeface="Helvetica" panose="020B0604020202020204" pitchFamily="34" charset="0"/>
              </a:rPr>
              <a:t>Computing + Networking</a:t>
            </a:r>
            <a:endParaRPr lang="en-US" sz="1200" dirty="0">
              <a:solidFill>
                <a:srgbClr val="FF0000"/>
              </a:solidFill>
              <a:latin typeface="Helvetica" panose="020B0604020202020204" pitchFamily="34" charset="0"/>
              <a:cs typeface="Helvetica" panose="020B0604020202020204" pitchFamily="34" charset="0"/>
            </a:endParaRPr>
          </a:p>
        </p:txBody>
      </p:sp>
      <p:sp>
        <p:nvSpPr>
          <p:cNvPr id="48" name="Rettangolo 47">
            <a:extLst>
              <a:ext uri="{FF2B5EF4-FFF2-40B4-BE49-F238E27FC236}">
                <a16:creationId xmlns:a16="http://schemas.microsoft.com/office/drawing/2014/main" id="{62A851FB-E9D7-4605-9ACF-C557D4612882}"/>
              </a:ext>
            </a:extLst>
          </p:cNvPr>
          <p:cNvSpPr/>
          <p:nvPr/>
        </p:nvSpPr>
        <p:spPr>
          <a:xfrm>
            <a:off x="9345572" y="1465321"/>
            <a:ext cx="2467027" cy="584775"/>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rPr>
              <a:t>Architecture: </a:t>
            </a:r>
          </a:p>
          <a:p>
            <a:r>
              <a:rPr lang="en-US" sz="1400" dirty="0">
                <a:latin typeface="Helvetica" panose="020B0604020202020204" pitchFamily="34" charset="0"/>
                <a:cs typeface="Helvetica" panose="020B0604020202020204" pitchFamily="34" charset="0"/>
              </a:rPr>
              <a:t>support data pipelines</a:t>
            </a:r>
          </a:p>
        </p:txBody>
      </p:sp>
    </p:spTree>
    <p:extLst>
      <p:ext uri="{BB962C8B-B14F-4D97-AF65-F5344CB8AC3E}">
        <p14:creationId xmlns:p14="http://schemas.microsoft.com/office/powerpoint/2010/main" val="6122751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B652A5-3E2F-46A4-AE51-F6832282D64D}"/>
              </a:ext>
            </a:extLst>
          </p:cNvPr>
          <p:cNvSpPr>
            <a:spLocks noGrp="1"/>
          </p:cNvSpPr>
          <p:nvPr>
            <p:ph type="title"/>
          </p:nvPr>
        </p:nvSpPr>
        <p:spPr/>
        <p:txBody>
          <a:bodyPr/>
          <a:lstStyle/>
          <a:p>
            <a:r>
              <a:rPr lang="it-IT" dirty="0"/>
              <a:t>Link utili</a:t>
            </a:r>
            <a:endParaRPr lang="en-US" dirty="0"/>
          </a:p>
        </p:txBody>
      </p:sp>
      <p:sp>
        <p:nvSpPr>
          <p:cNvPr id="3" name="Segnaposto contenuto 2">
            <a:extLst>
              <a:ext uri="{FF2B5EF4-FFF2-40B4-BE49-F238E27FC236}">
                <a16:creationId xmlns:a16="http://schemas.microsoft.com/office/drawing/2014/main" id="{8DDC2A07-659F-46E5-8F62-2561A55B0C22}"/>
              </a:ext>
            </a:extLst>
          </p:cNvPr>
          <p:cNvSpPr>
            <a:spLocks noGrp="1"/>
          </p:cNvSpPr>
          <p:nvPr>
            <p:ph idx="1"/>
          </p:nvPr>
        </p:nvSpPr>
        <p:spPr/>
        <p:txBody>
          <a:bodyPr>
            <a:normAutofit/>
          </a:bodyPr>
          <a:lstStyle/>
          <a:p>
            <a:r>
              <a:rPr lang="en-US" sz="1400" dirty="0">
                <a:hlinkClick r:id="rId2"/>
              </a:rPr>
              <a:t>https://www.systutorials.com/colossus-successor-to-google-file-system-gfs/</a:t>
            </a:r>
            <a:endParaRPr lang="en-US" sz="1400" dirty="0"/>
          </a:p>
          <a:p>
            <a:r>
              <a:rPr lang="en-US" sz="1400" dirty="0">
                <a:hlinkClick r:id="rId3"/>
              </a:rPr>
              <a:t>https://cloud.google.com/files/storage_architecture_and_challenges.pdf</a:t>
            </a:r>
            <a:endParaRPr lang="en-US" sz="1400" dirty="0"/>
          </a:p>
          <a:p>
            <a:r>
              <a:rPr lang="en-US" sz="1400" dirty="0">
                <a:hlinkClick r:id="rId4"/>
              </a:rPr>
              <a:t>https://usefulstuff.io/2013/05/google-and-evolution-of-big-data/</a:t>
            </a:r>
            <a:endParaRPr lang="en-US" sz="1400" dirty="0"/>
          </a:p>
          <a:p>
            <a:r>
              <a:rPr lang="en-US" sz="1400" dirty="0">
                <a:hlinkClick r:id="rId5"/>
              </a:rPr>
              <a:t>https://googleblog.blogspot.com/2010/06/our-new-search-index-caffeine.html</a:t>
            </a:r>
            <a:endParaRPr lang="en-US" sz="1400" dirty="0"/>
          </a:p>
          <a:p>
            <a:r>
              <a:rPr lang="en-US" sz="1400" dirty="0">
                <a:hlinkClick r:id="rId6"/>
              </a:rPr>
              <a:t>https://research.google/</a:t>
            </a:r>
            <a:r>
              <a:rPr lang="en-US" sz="1400">
                <a:hlinkClick r:id="rId6"/>
              </a:rPr>
              <a:t>pubs/</a:t>
            </a:r>
            <a:endParaRPr lang="en-US" sz="1400"/>
          </a:p>
          <a:p>
            <a:endParaRPr lang="en-US" sz="1400" dirty="0"/>
          </a:p>
        </p:txBody>
      </p:sp>
      <p:sp>
        <p:nvSpPr>
          <p:cNvPr id="4" name="Segnaposto piè di pagina 3">
            <a:extLst>
              <a:ext uri="{FF2B5EF4-FFF2-40B4-BE49-F238E27FC236}">
                <a16:creationId xmlns:a16="http://schemas.microsoft.com/office/drawing/2014/main" id="{A5CBC80E-2A56-42F6-BB45-D250F02083B6}"/>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0769C325-6232-4226-AAB4-626456E7A125}"/>
              </a:ext>
            </a:extLst>
          </p:cNvPr>
          <p:cNvSpPr>
            <a:spLocks noGrp="1"/>
          </p:cNvSpPr>
          <p:nvPr>
            <p:ph type="sldNum" sz="quarter" idx="12"/>
          </p:nvPr>
        </p:nvSpPr>
        <p:spPr/>
        <p:txBody>
          <a:bodyPr/>
          <a:lstStyle/>
          <a:p>
            <a:fld id="{F66540BB-AA57-4860-985D-555AFC019405}" type="slidenum">
              <a:rPr lang="en-US" smtClean="0"/>
              <a:t>70</a:t>
            </a:fld>
            <a:endParaRPr lang="en-US"/>
          </a:p>
        </p:txBody>
      </p:sp>
    </p:spTree>
    <p:extLst>
      <p:ext uri="{BB962C8B-B14F-4D97-AF65-F5344CB8AC3E}">
        <p14:creationId xmlns:p14="http://schemas.microsoft.com/office/powerpoint/2010/main" val="2384211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A0C5C9-4588-4A9A-A7AC-B3369EC6BEC5}"/>
              </a:ext>
            </a:extLst>
          </p:cNvPr>
          <p:cNvSpPr>
            <a:spLocks noGrp="1"/>
          </p:cNvSpPr>
          <p:nvPr>
            <p:ph type="title"/>
          </p:nvPr>
        </p:nvSpPr>
        <p:spPr/>
        <p:txBody>
          <a:bodyPr/>
          <a:lstStyle/>
          <a:p>
            <a:r>
              <a:rPr lang="en-US"/>
              <a:t>The reason behind cloud</a:t>
            </a:r>
          </a:p>
        </p:txBody>
      </p:sp>
      <p:sp>
        <p:nvSpPr>
          <p:cNvPr id="3" name="Segnaposto contenuto 2">
            <a:extLst>
              <a:ext uri="{FF2B5EF4-FFF2-40B4-BE49-F238E27FC236}">
                <a16:creationId xmlns:a16="http://schemas.microsoft.com/office/drawing/2014/main" id="{914A9AC1-0739-4F5E-A2D4-6A36097D4615}"/>
              </a:ext>
            </a:extLst>
          </p:cNvPr>
          <p:cNvSpPr>
            <a:spLocks noGrp="1"/>
          </p:cNvSpPr>
          <p:nvPr>
            <p:ph idx="1"/>
          </p:nvPr>
        </p:nvSpPr>
        <p:spPr/>
        <p:txBody>
          <a:bodyPr>
            <a:normAutofit fontScale="85000" lnSpcReduction="10000"/>
          </a:bodyPr>
          <a:lstStyle/>
          <a:p>
            <a:r>
              <a:rPr lang="en-US" dirty="0"/>
              <a:t>But why is this model so compelling nowadays? To understand why, we need to look at some history. The first wave of the trend that brought us towards cloud computing was colocation, which IT shops have been doing for decades. Instead of building costly capital intensive data centers, they can rent space in shared facilities. That frees up capital for more flexible uses than real estate. In the first decade of the 2000s, IT departments' need for efficiency drove them to use virtualization. The components of a virtualized data center match the parts of a physical data center; servers, disks and so on. But now there are virtual devices separately manageable from the underlying hardware. Virtualization lets us all use resources more efficiently and just like colocation, it lets us be more flexible too. With virtualization you still buy, house and maintain the infrastructure. So, you're still in the business of guessing how much hardware you'll need and when, setting it up and keeping it running. About 10 years ago, Google realized that its business couldn't move fast enough within the confines of the virtualization model. So, Google switched to a container based architecture, an automated elastic Third Wave cloud built from automated services. We'll explain exactly what containers are later in this course. In Google's internal cloud, services automatically provision and configure the infrastructure that is used to run familiar Google applications. Google has spent billions of dollars building this platform and making it resilient and efficient. Today, Google Cloud platform makes it available to Google customers. </a:t>
            </a:r>
          </a:p>
          <a:p>
            <a:endParaRPr lang="en-US" dirty="0"/>
          </a:p>
          <a:p>
            <a:endParaRPr lang="en-US" dirty="0"/>
          </a:p>
          <a:p>
            <a:r>
              <a:rPr lang="en-US" dirty="0"/>
              <a:t>Benefits of AWS </a:t>
            </a:r>
            <a:r>
              <a:rPr lang="en-US" dirty="0" err="1"/>
              <a:t>Security•Keep</a:t>
            </a:r>
            <a:r>
              <a:rPr lang="en-US" dirty="0"/>
              <a:t> Your Data </a:t>
            </a:r>
            <a:r>
              <a:rPr lang="en-US" dirty="0" err="1"/>
              <a:t>Safe:The</a:t>
            </a:r>
            <a:r>
              <a:rPr lang="en-US" dirty="0"/>
              <a:t> AWS infrastructure puts strong safeguards in place to help protect your privacy. All data is stored in highly secure AWS data </a:t>
            </a:r>
            <a:r>
              <a:rPr lang="en-US" dirty="0" err="1"/>
              <a:t>centers.•Meet</a:t>
            </a:r>
            <a:r>
              <a:rPr lang="en-US" dirty="0"/>
              <a:t> Compliance </a:t>
            </a:r>
            <a:r>
              <a:rPr lang="en-US" dirty="0" err="1"/>
              <a:t>Requirements:AWS</a:t>
            </a:r>
            <a:r>
              <a:rPr lang="en-US" dirty="0"/>
              <a:t> manages dozens of compliance programs in its infrastructure. This means that segments of your compliance have already been </a:t>
            </a:r>
            <a:r>
              <a:rPr lang="en-US" dirty="0" err="1"/>
              <a:t>completed.•Save</a:t>
            </a:r>
            <a:r>
              <a:rPr lang="en-US" dirty="0"/>
              <a:t> </a:t>
            </a:r>
            <a:r>
              <a:rPr lang="en-US" dirty="0" err="1"/>
              <a:t>Money:Cut</a:t>
            </a:r>
            <a:r>
              <a:rPr lang="en-US" dirty="0"/>
              <a:t> costs by using AWS data centers. Maintain the highest standard of security without having to manage your own </a:t>
            </a:r>
            <a:r>
              <a:rPr lang="en-US" dirty="0" err="1"/>
              <a:t>facility•Scale</a:t>
            </a:r>
            <a:r>
              <a:rPr lang="en-US" dirty="0"/>
              <a:t> Quickly: Security scales with your AWS Cloud usage. No matter the size of your business, the AWS infrastructure is designed to keep your data safe.</a:t>
            </a:r>
          </a:p>
        </p:txBody>
      </p:sp>
      <p:sp>
        <p:nvSpPr>
          <p:cNvPr id="4" name="Segnaposto piè di pagina 3">
            <a:extLst>
              <a:ext uri="{FF2B5EF4-FFF2-40B4-BE49-F238E27FC236}">
                <a16:creationId xmlns:a16="http://schemas.microsoft.com/office/drawing/2014/main" id="{BD75C0B0-D495-405C-8DED-8DCD8144168A}"/>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2EBA2E14-7AEE-4E5D-ACC7-2495C3A0895C}"/>
              </a:ext>
            </a:extLst>
          </p:cNvPr>
          <p:cNvSpPr>
            <a:spLocks noGrp="1"/>
          </p:cNvSpPr>
          <p:nvPr>
            <p:ph type="sldNum" sz="quarter" idx="12"/>
          </p:nvPr>
        </p:nvSpPr>
        <p:spPr/>
        <p:txBody>
          <a:bodyPr/>
          <a:lstStyle/>
          <a:p>
            <a:fld id="{F66540BB-AA57-4860-985D-555AFC019405}" type="slidenum">
              <a:rPr lang="en-US" smtClean="0"/>
              <a:t>71</a:t>
            </a:fld>
            <a:endParaRPr lang="en-US"/>
          </a:p>
        </p:txBody>
      </p:sp>
    </p:spTree>
    <p:extLst>
      <p:ext uri="{BB962C8B-B14F-4D97-AF65-F5344CB8AC3E}">
        <p14:creationId xmlns:p14="http://schemas.microsoft.com/office/powerpoint/2010/main" val="31493910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Segnaposto contenuto 3">
            <a:extLst>
              <a:ext uri="{FF2B5EF4-FFF2-40B4-BE49-F238E27FC236}">
                <a16:creationId xmlns:a16="http://schemas.microsoft.com/office/drawing/2014/main" id="{A67CB348-03FD-4F2B-883E-21C4C9A14509}"/>
              </a:ext>
            </a:extLst>
          </p:cNvPr>
          <p:cNvPicPr>
            <a:picLocks noGrp="1" noChangeAspect="1"/>
          </p:cNvPicPr>
          <p:nvPr>
            <p:ph idx="1"/>
          </p:nvPr>
        </p:nvPicPr>
        <p:blipFill rotWithShape="1">
          <a:blip r:embed="rId2"/>
          <a:srcRect b="5120"/>
          <a:stretch/>
        </p:blipFill>
        <p:spPr>
          <a:xfrm>
            <a:off x="838199" y="735153"/>
            <a:ext cx="10515602" cy="5387693"/>
          </a:xfrm>
          <a:prstGeom prst="rect">
            <a:avLst/>
          </a:prstGeom>
        </p:spPr>
      </p:pic>
      <p:sp>
        <p:nvSpPr>
          <p:cNvPr id="2" name="Segnaposto piè di pagina 1">
            <a:extLst>
              <a:ext uri="{FF2B5EF4-FFF2-40B4-BE49-F238E27FC236}">
                <a16:creationId xmlns:a16="http://schemas.microsoft.com/office/drawing/2014/main" id="{F5806C4C-319C-470F-9A2B-0918BA3F8AB5}"/>
              </a:ext>
            </a:extLst>
          </p:cNvPr>
          <p:cNvSpPr>
            <a:spLocks noGrp="1"/>
          </p:cNvSpPr>
          <p:nvPr>
            <p:ph type="ftr" sz="quarter" idx="11"/>
          </p:nvPr>
        </p:nvSpPr>
        <p:spPr/>
        <p:txBody>
          <a:bodyPr/>
          <a:lstStyle/>
          <a:p>
            <a:r>
              <a:rPr lang="en-US"/>
              <a:t>BIG DATA (Modulo 2)</a:t>
            </a:r>
          </a:p>
        </p:txBody>
      </p:sp>
      <p:sp>
        <p:nvSpPr>
          <p:cNvPr id="3" name="Segnaposto numero diapositiva 2">
            <a:extLst>
              <a:ext uri="{FF2B5EF4-FFF2-40B4-BE49-F238E27FC236}">
                <a16:creationId xmlns:a16="http://schemas.microsoft.com/office/drawing/2014/main" id="{85A71E2D-0372-4CF8-BE4F-D4808712DEDA}"/>
              </a:ext>
            </a:extLst>
          </p:cNvPr>
          <p:cNvSpPr>
            <a:spLocks noGrp="1"/>
          </p:cNvSpPr>
          <p:nvPr>
            <p:ph type="sldNum" sz="quarter" idx="12"/>
          </p:nvPr>
        </p:nvSpPr>
        <p:spPr/>
        <p:txBody>
          <a:bodyPr/>
          <a:lstStyle/>
          <a:p>
            <a:fld id="{F66540BB-AA57-4860-985D-555AFC019405}" type="slidenum">
              <a:rPr lang="en-US" smtClean="0"/>
              <a:t>72</a:t>
            </a:fld>
            <a:endParaRPr lang="en-US"/>
          </a:p>
        </p:txBody>
      </p:sp>
    </p:spTree>
    <p:extLst>
      <p:ext uri="{BB962C8B-B14F-4D97-AF65-F5344CB8AC3E}">
        <p14:creationId xmlns:p14="http://schemas.microsoft.com/office/powerpoint/2010/main" val="1485037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341F876-2815-4BFA-B1C1-F6229244020B}"/>
              </a:ext>
            </a:extLst>
          </p:cNvPr>
          <p:cNvSpPr>
            <a:spLocks noGrp="1"/>
          </p:cNvSpPr>
          <p:nvPr>
            <p:ph idx="1"/>
          </p:nvPr>
        </p:nvSpPr>
        <p:spPr>
          <a:xfrm>
            <a:off x="432683" y="139948"/>
            <a:ext cx="10515600" cy="4351338"/>
          </a:xfrm>
        </p:spPr>
        <p:txBody>
          <a:bodyPr/>
          <a:lstStyle/>
          <a:p>
            <a:r>
              <a:rPr lang="en-US"/>
              <a:t>https://cloud.google.com/bigtable/</a:t>
            </a:r>
            <a:endParaRPr lang="en-US" dirty="0"/>
          </a:p>
        </p:txBody>
      </p:sp>
      <p:pic>
        <p:nvPicPr>
          <p:cNvPr id="6" name="Immagine 5">
            <a:extLst>
              <a:ext uri="{FF2B5EF4-FFF2-40B4-BE49-F238E27FC236}">
                <a16:creationId xmlns:a16="http://schemas.microsoft.com/office/drawing/2014/main" id="{67C2489B-4F05-424F-9C08-BD5C0D0464EC}"/>
              </a:ext>
            </a:extLst>
          </p:cNvPr>
          <p:cNvPicPr>
            <a:picLocks noChangeAspect="1"/>
          </p:cNvPicPr>
          <p:nvPr/>
        </p:nvPicPr>
        <p:blipFill>
          <a:blip r:embed="rId2"/>
          <a:stretch>
            <a:fillRect/>
          </a:stretch>
        </p:blipFill>
        <p:spPr>
          <a:xfrm>
            <a:off x="1759288" y="1253331"/>
            <a:ext cx="8673424" cy="4351338"/>
          </a:xfrm>
          <a:prstGeom prst="rect">
            <a:avLst/>
          </a:prstGeom>
        </p:spPr>
      </p:pic>
      <p:sp>
        <p:nvSpPr>
          <p:cNvPr id="2" name="Segnaposto piè di pagina 1">
            <a:extLst>
              <a:ext uri="{FF2B5EF4-FFF2-40B4-BE49-F238E27FC236}">
                <a16:creationId xmlns:a16="http://schemas.microsoft.com/office/drawing/2014/main" id="{B2847642-28D7-4CD9-AD1D-367367286B61}"/>
              </a:ext>
            </a:extLst>
          </p:cNvPr>
          <p:cNvSpPr>
            <a:spLocks noGrp="1"/>
          </p:cNvSpPr>
          <p:nvPr>
            <p:ph type="ftr" sz="quarter" idx="11"/>
          </p:nvPr>
        </p:nvSpPr>
        <p:spPr/>
        <p:txBody>
          <a:bodyPr/>
          <a:lstStyle/>
          <a:p>
            <a:r>
              <a:rPr lang="en-US"/>
              <a:t>BIG DATA (Modulo 2)</a:t>
            </a:r>
          </a:p>
        </p:txBody>
      </p:sp>
      <p:sp>
        <p:nvSpPr>
          <p:cNvPr id="4" name="Segnaposto numero diapositiva 3">
            <a:extLst>
              <a:ext uri="{FF2B5EF4-FFF2-40B4-BE49-F238E27FC236}">
                <a16:creationId xmlns:a16="http://schemas.microsoft.com/office/drawing/2014/main" id="{CAC560C4-9405-4AC8-9456-0B1F283A90CF}"/>
              </a:ext>
            </a:extLst>
          </p:cNvPr>
          <p:cNvSpPr>
            <a:spLocks noGrp="1"/>
          </p:cNvSpPr>
          <p:nvPr>
            <p:ph type="sldNum" sz="quarter" idx="12"/>
          </p:nvPr>
        </p:nvSpPr>
        <p:spPr/>
        <p:txBody>
          <a:bodyPr/>
          <a:lstStyle/>
          <a:p>
            <a:fld id="{F66540BB-AA57-4860-985D-555AFC019405}" type="slidenum">
              <a:rPr lang="en-US" smtClean="0"/>
              <a:t>73</a:t>
            </a:fld>
            <a:endParaRPr lang="en-US"/>
          </a:p>
        </p:txBody>
      </p:sp>
    </p:spTree>
    <p:extLst>
      <p:ext uri="{BB962C8B-B14F-4D97-AF65-F5344CB8AC3E}">
        <p14:creationId xmlns:p14="http://schemas.microsoft.com/office/powerpoint/2010/main" val="1348531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BDA6589D-6C75-4849-8CE5-0B9241EF9973}"/>
              </a:ext>
            </a:extLst>
          </p:cNvPr>
          <p:cNvPicPr>
            <a:picLocks noChangeAspect="1"/>
          </p:cNvPicPr>
          <p:nvPr/>
        </p:nvPicPr>
        <p:blipFill>
          <a:blip r:embed="rId2"/>
          <a:stretch>
            <a:fillRect/>
          </a:stretch>
        </p:blipFill>
        <p:spPr>
          <a:xfrm>
            <a:off x="0" y="36418"/>
            <a:ext cx="12192000" cy="6785164"/>
          </a:xfrm>
          <a:prstGeom prst="rect">
            <a:avLst/>
          </a:prstGeom>
        </p:spPr>
      </p:pic>
      <p:sp>
        <p:nvSpPr>
          <p:cNvPr id="2" name="Segnaposto piè di pagina 1">
            <a:extLst>
              <a:ext uri="{FF2B5EF4-FFF2-40B4-BE49-F238E27FC236}">
                <a16:creationId xmlns:a16="http://schemas.microsoft.com/office/drawing/2014/main" id="{43F6BA71-661D-4612-AF09-23C61E419447}"/>
              </a:ext>
            </a:extLst>
          </p:cNvPr>
          <p:cNvSpPr>
            <a:spLocks noGrp="1"/>
          </p:cNvSpPr>
          <p:nvPr>
            <p:ph type="ftr" sz="quarter" idx="11"/>
          </p:nvPr>
        </p:nvSpPr>
        <p:spPr/>
        <p:txBody>
          <a:bodyPr/>
          <a:lstStyle/>
          <a:p>
            <a:r>
              <a:rPr lang="en-US"/>
              <a:t>BIG DATA (Modulo 2)</a:t>
            </a:r>
          </a:p>
        </p:txBody>
      </p:sp>
      <p:sp>
        <p:nvSpPr>
          <p:cNvPr id="3" name="Segnaposto numero diapositiva 2">
            <a:extLst>
              <a:ext uri="{FF2B5EF4-FFF2-40B4-BE49-F238E27FC236}">
                <a16:creationId xmlns:a16="http://schemas.microsoft.com/office/drawing/2014/main" id="{884D6885-40AD-4213-96B6-2F13A4E83AFA}"/>
              </a:ext>
            </a:extLst>
          </p:cNvPr>
          <p:cNvSpPr>
            <a:spLocks noGrp="1"/>
          </p:cNvSpPr>
          <p:nvPr>
            <p:ph type="sldNum" sz="quarter" idx="12"/>
          </p:nvPr>
        </p:nvSpPr>
        <p:spPr/>
        <p:txBody>
          <a:bodyPr/>
          <a:lstStyle/>
          <a:p>
            <a:fld id="{F66540BB-AA57-4860-985D-555AFC019405}" type="slidenum">
              <a:rPr lang="en-US" smtClean="0"/>
              <a:t>74</a:t>
            </a:fld>
            <a:endParaRPr lang="en-US"/>
          </a:p>
        </p:txBody>
      </p:sp>
    </p:spTree>
    <p:extLst>
      <p:ext uri="{BB962C8B-B14F-4D97-AF65-F5344CB8AC3E}">
        <p14:creationId xmlns:p14="http://schemas.microsoft.com/office/powerpoint/2010/main" val="2600309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40EB8A-84A7-46F2-9E7F-4BE7C24D6BE8}"/>
              </a:ext>
            </a:extLst>
          </p:cNvPr>
          <p:cNvSpPr>
            <a:spLocks noGrp="1"/>
          </p:cNvSpPr>
          <p:nvPr>
            <p:ph type="title"/>
          </p:nvPr>
        </p:nvSpPr>
        <p:spPr/>
        <p:txBody>
          <a:bodyPr/>
          <a:lstStyle/>
          <a:p>
            <a:r>
              <a:rPr lang="it-IT" dirty="0"/>
              <a:t>Google cloud </a:t>
            </a:r>
            <a:r>
              <a:rPr lang="it-IT" dirty="0" err="1"/>
              <a:t>platform</a:t>
            </a:r>
            <a:endParaRPr lang="en-US" dirty="0"/>
          </a:p>
        </p:txBody>
      </p:sp>
      <p:sp>
        <p:nvSpPr>
          <p:cNvPr id="3" name="Segnaposto contenuto 2">
            <a:extLst>
              <a:ext uri="{FF2B5EF4-FFF2-40B4-BE49-F238E27FC236}">
                <a16:creationId xmlns:a16="http://schemas.microsoft.com/office/drawing/2014/main" id="{18587F89-BB90-444C-AC7A-BCA68CAB4728}"/>
              </a:ext>
            </a:extLst>
          </p:cNvPr>
          <p:cNvSpPr>
            <a:spLocks noGrp="1"/>
          </p:cNvSpPr>
          <p:nvPr>
            <p:ph idx="1"/>
          </p:nvPr>
        </p:nvSpPr>
        <p:spPr/>
        <p:txBody>
          <a:bodyPr>
            <a:normAutofit/>
          </a:bodyPr>
          <a:lstStyle/>
          <a:p>
            <a:r>
              <a:rPr lang="en-US" dirty="0"/>
              <a:t>Some people are afraid to bring their workloads to the cloud because they're afraid they'll get locked into a particular vendor. But in lots of ways, Google gives customers the ability to run their applications elsewhere, if Google becomes no longer the best provider for their needs. Here are some examples of how Google helps its customers avoid feeling locked in. GCP services are compatible with open source products. For example, take Cloud Bigtable, a database we'll discuss later. Bigtable uses the interface of the open source database Apache HBase, which gives customers the benefit of code portability. Another example, Cloud </a:t>
            </a:r>
            <a:r>
              <a:rPr lang="en-US" dirty="0" err="1"/>
              <a:t>Dataproc</a:t>
            </a:r>
            <a:r>
              <a:rPr lang="en-US" dirty="0"/>
              <a:t> offers the open source big data environment Hadoop, as a managed service. Google publishes key elements of technology using open source licenses to create ecosystems that provide customers with options other than Google. For example, TensorFlow, an open source software library for machine learning developed inside Google, is at the heart of a strong open source ecosystem. Many GCP technologies provide interoperability. Kubernetes gives customers the ability to mix and match microservices running across different clouds, and Google </a:t>
            </a:r>
            <a:r>
              <a:rPr lang="en-US" dirty="0" err="1"/>
              <a:t>Stackdriver</a:t>
            </a:r>
            <a:r>
              <a:rPr lang="en-US" dirty="0"/>
              <a:t> lets customers monitor workload across multiple cloud providers. </a:t>
            </a:r>
          </a:p>
        </p:txBody>
      </p:sp>
      <p:sp>
        <p:nvSpPr>
          <p:cNvPr id="4" name="Segnaposto piè di pagina 3">
            <a:extLst>
              <a:ext uri="{FF2B5EF4-FFF2-40B4-BE49-F238E27FC236}">
                <a16:creationId xmlns:a16="http://schemas.microsoft.com/office/drawing/2014/main" id="{9441012A-FC7F-4EF1-8AF3-811D1A571E29}"/>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C104D72F-3C5F-4DD8-B1A7-21D80C83FE53}"/>
              </a:ext>
            </a:extLst>
          </p:cNvPr>
          <p:cNvSpPr>
            <a:spLocks noGrp="1"/>
          </p:cNvSpPr>
          <p:nvPr>
            <p:ph type="sldNum" sz="quarter" idx="12"/>
          </p:nvPr>
        </p:nvSpPr>
        <p:spPr/>
        <p:txBody>
          <a:bodyPr/>
          <a:lstStyle/>
          <a:p>
            <a:fld id="{F66540BB-AA57-4860-985D-555AFC019405}" type="slidenum">
              <a:rPr lang="en-US" smtClean="0"/>
              <a:t>75</a:t>
            </a:fld>
            <a:endParaRPr lang="en-US"/>
          </a:p>
        </p:txBody>
      </p:sp>
    </p:spTree>
    <p:extLst>
      <p:ext uri="{BB962C8B-B14F-4D97-AF65-F5344CB8AC3E}">
        <p14:creationId xmlns:p14="http://schemas.microsoft.com/office/powerpoint/2010/main" val="1001257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C250B1-096D-40E8-8835-D10F12FCFEDA}"/>
              </a:ext>
            </a:extLst>
          </p:cNvPr>
          <p:cNvSpPr>
            <a:spLocks noGrp="1"/>
          </p:cNvSpPr>
          <p:nvPr>
            <p:ph type="title"/>
          </p:nvPr>
        </p:nvSpPr>
        <p:spPr/>
        <p:txBody>
          <a:bodyPr/>
          <a:lstStyle/>
          <a:p>
            <a:r>
              <a:rPr lang="it-IT" dirty="0"/>
              <a:t>Networking</a:t>
            </a:r>
            <a:endParaRPr lang="en-US" dirty="0"/>
          </a:p>
        </p:txBody>
      </p:sp>
      <p:sp>
        <p:nvSpPr>
          <p:cNvPr id="3" name="Segnaposto contenuto 2">
            <a:extLst>
              <a:ext uri="{FF2B5EF4-FFF2-40B4-BE49-F238E27FC236}">
                <a16:creationId xmlns:a16="http://schemas.microsoft.com/office/drawing/2014/main" id="{D06E3B85-755D-46FD-A783-5780C5982E60}"/>
              </a:ext>
            </a:extLst>
          </p:cNvPr>
          <p:cNvSpPr>
            <a:spLocks noGrp="1"/>
          </p:cNvSpPr>
          <p:nvPr>
            <p:ph idx="1"/>
          </p:nvPr>
        </p:nvSpPr>
        <p:spPr/>
        <p:txBody>
          <a:bodyPr>
            <a:normAutofit fontScale="77500" lnSpcReduction="20000"/>
          </a:bodyPr>
          <a:lstStyle/>
          <a:p>
            <a:r>
              <a:rPr lang="en-US" dirty="0"/>
              <a:t>According to some estimates out there publicly, Google's network carries as much as 40 percent of the world's Internet traffic every day. Google's network is the largest of its kind on earth and the company has invested billions of dollars over the years to build it. It's designed to give its users the highest possible throughput and the lowest possible latencies for their applications. The network interconnects at more than 90 Internet exchanges and more than 100 points of presence worldwide. When an Internet user sends traffic to a Google resource, Google responds to the user's request from an edge network location that will provide the lowest latency. Google's Edge-caching network sites content close to end users to minimize latency. </a:t>
            </a:r>
          </a:p>
          <a:p>
            <a:r>
              <a:rPr lang="en-US" dirty="0"/>
              <a:t>Here's how GCP is organized. Let's start at the finest grain level, the Zone, shown here on the right. A </a:t>
            </a:r>
            <a:r>
              <a:rPr lang="en-US" b="1" dirty="0"/>
              <a:t>zone</a:t>
            </a:r>
            <a:r>
              <a:rPr lang="en-US" dirty="0"/>
              <a:t> is a deployment area for Google Cloud Platform Resources. For example, when you launch a virtual machine in GCP using Compute Engine, which we'll discuss later, it runs in a zone you specify. Although people think of a zone as being like a GCP Data Center, that's not strictly accurate because a zone doesn't always correspond to a single physical building. You can still visualize the zone that way, though. Zones are grouped into regions, independent geographic areas, and you can choose what regions your GCP resources are in. All the zones within a region have fast network connectivity among them. Locations within regions usually have round trip network latencies of under five milliseconds. Think of a zone as a single failure domain within a region. As part of building a fault tolerant application, you can spread their resources across multiple zones in a region. That helps protect against unexpected failures. You can run resources in different regions too. Lots of GCP customers do that, both to bring their applications closer to users around the world, and also to protect against the loss of an entire region, say, due to a natural disaster. A few Google Cloud Platform Services support placing resources in what we call a Multi-Region. For example, Google Cloud Storage, which we'll discuss later, lets you place data within the Europe Multi-Region. That means, it's stored redundantly in at least two geographic locations, separated by at least 160 kilometers within Europe. As of the time of this video's production, GCP had 15 regions. Visit cloud.google.com to see what the total is up to today. </a:t>
            </a:r>
          </a:p>
          <a:p>
            <a:r>
              <a:rPr lang="en-US" dirty="0"/>
              <a:t>The virtual world is built on physical infrastructure, and all those racks of humming servers use vast amounts of energy. Together, all existing data centers use roughly two percent of the world's </a:t>
            </a:r>
            <a:r>
              <a:rPr lang="en-US" b="1" dirty="0"/>
              <a:t>electricity</a:t>
            </a:r>
            <a:r>
              <a:rPr lang="en-US" dirty="0"/>
              <a:t>, so Google works to make data centers run as efficiently as possible. Google's data centers were the first to achieve ISO 14001 certification, which is a standard that maps out a framework for improving resource efficiency and reducing waste. This is Google's data center in Hamina, Finland, one of the most advanced and efficient data centers in the Google fleet. Its cooling system uses seawater from the bay of Finland to reduce energy use. It's the first of its kind anywhere in the world. Google is one of the world's largest corporate purchasers of wind and solar energy. Google has been a hundred percent carbon neutral since 2007, and will shortly reach a hundred percent renewable energy sources for its data centers. Just like its customers, Google is trying to do the right things for the planet. GCP customers have environmental goals of their own, and running their workloads in GCP can be a part of meeting them. </a:t>
            </a:r>
          </a:p>
        </p:txBody>
      </p:sp>
      <p:sp>
        <p:nvSpPr>
          <p:cNvPr id="4" name="Segnaposto piè di pagina 3">
            <a:extLst>
              <a:ext uri="{FF2B5EF4-FFF2-40B4-BE49-F238E27FC236}">
                <a16:creationId xmlns:a16="http://schemas.microsoft.com/office/drawing/2014/main" id="{27962F6F-7A7E-4A23-9936-BD486B212926}"/>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7210108C-35E8-4C7D-8179-E82EEBEBF446}"/>
              </a:ext>
            </a:extLst>
          </p:cNvPr>
          <p:cNvSpPr>
            <a:spLocks noGrp="1"/>
          </p:cNvSpPr>
          <p:nvPr>
            <p:ph type="sldNum" sz="quarter" idx="12"/>
          </p:nvPr>
        </p:nvSpPr>
        <p:spPr/>
        <p:txBody>
          <a:bodyPr/>
          <a:lstStyle/>
          <a:p>
            <a:fld id="{F66540BB-AA57-4860-985D-555AFC019405}" type="slidenum">
              <a:rPr lang="en-US" smtClean="0"/>
              <a:t>76</a:t>
            </a:fld>
            <a:endParaRPr lang="en-US"/>
          </a:p>
        </p:txBody>
      </p:sp>
    </p:spTree>
    <p:extLst>
      <p:ext uri="{BB962C8B-B14F-4D97-AF65-F5344CB8AC3E}">
        <p14:creationId xmlns:p14="http://schemas.microsoft.com/office/powerpoint/2010/main" val="450966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40B514-58BE-444C-B0B9-339C7FBE8E2D}"/>
              </a:ext>
            </a:extLst>
          </p:cNvPr>
          <p:cNvSpPr>
            <a:spLocks noGrp="1"/>
          </p:cNvSpPr>
          <p:nvPr>
            <p:ph type="title"/>
          </p:nvPr>
        </p:nvSpPr>
        <p:spPr/>
        <p:txBody>
          <a:bodyPr/>
          <a:lstStyle/>
          <a:p>
            <a:r>
              <a:rPr lang="it-IT" dirty="0"/>
              <a:t>Compute </a:t>
            </a:r>
            <a:r>
              <a:rPr lang="it-IT" dirty="0" err="1"/>
              <a:t>engine</a:t>
            </a:r>
            <a:endParaRPr lang="en-US" dirty="0"/>
          </a:p>
        </p:txBody>
      </p:sp>
      <p:sp>
        <p:nvSpPr>
          <p:cNvPr id="3" name="Segnaposto contenuto 2">
            <a:extLst>
              <a:ext uri="{FF2B5EF4-FFF2-40B4-BE49-F238E27FC236}">
                <a16:creationId xmlns:a16="http://schemas.microsoft.com/office/drawing/2014/main" id="{377A5299-859A-4397-9159-10062EC306DE}"/>
              </a:ext>
            </a:extLst>
          </p:cNvPr>
          <p:cNvSpPr>
            <a:spLocks noGrp="1"/>
          </p:cNvSpPr>
          <p:nvPr>
            <p:ph idx="1"/>
          </p:nvPr>
        </p:nvSpPr>
        <p:spPr/>
        <p:txBody>
          <a:bodyPr>
            <a:normAutofit fontScale="77500" lnSpcReduction="20000"/>
          </a:bodyPr>
          <a:lstStyle/>
          <a:p>
            <a:r>
              <a:rPr lang="en-US" dirty="0"/>
              <a:t>Compute Engine lets you create and run virtual machines on Google infrastructure. There are no upfront investments and you can run thousands of virtual CPUs on a system that is designed to be fast and to offer consistent performance. You can create a virtual machine instance by using the Google Cloud Platform console or the </a:t>
            </a:r>
            <a:r>
              <a:rPr lang="en-US" dirty="0" err="1"/>
              <a:t>GCloud</a:t>
            </a:r>
            <a:r>
              <a:rPr lang="en-US" dirty="0"/>
              <a:t> command line tool. Your VM can run Linux and Windows Server images provided by Google or customized versions of these images, and you can even import images for many of your physical servers. When you create a VM, pick a machine type which determines how much memory and how many virtual CPUs it has. These types range from very small to very large indeed. If you can't find a predefined type that meets your needs perfectly, you can make a custom VM. Speaking of processing power, if you have workloads like machine learning and data processing that can take advantage of GPUs, many GCP zones have GPU's available for you. Just like physical computers need disks, so do VM. You can choose two kinds of persistent storage; standard or SSD. If your application needs high-performance scratch space, you can attach a local SSD, but be sure to store data of permanent value somewhere else because local SSDs content doesn't last past when the VM terminates. That's why the other kinds are called persistent disks. Anyway, most people start off with standard persistent disks and that's the default. You'll also choose a boot image. GCP offers lots of versions of Linux and Windows ready to go and you can import your own images too. Lots of GCP customers want their VMs to always come up with certain configurations like installing software packages on first boot. It's very common to pass GCP VM startup scripts that do just that. You can also pass in other kinds of metadata too. Once your VMs are running, it's easy to take a durable snapshot of their disks. You can keep these as backups or use them when you need to migrate a VM to another region. Suppose you have a workload that no human being is sitting around waiting to finish, say a batch job analyzing large dataset, you can save money by choosing preemptible VMs to run the job. A preemptible VM is different from an ordinary Compute Engine VM in only one respect. You've given compute engine permission to terminate it if it's resources are needed elsewhere. You can save a lot of money with preemptible VMs, although be sure to make your job able to be stopped and restarted. You can choose the machine properties of your instances such as the number of virtual CPUs and the amount of memory by using a set of predefined machine types or by creating your own custom machine types. I mentioned a bit ago that you can make very large VMs in compute engine. At the time this video was produced, the maximum number of virtual CPUs and the VM was 96 and the maximum memory size was in beta at 624 gigabytes. Check the GCP website to see where these maximums are today. These huge VMs are great for workloads like in-memory databases and CPU intensive analytics, but most GCP customers start off with scaling out not scaling up. Compute Engine has a feature called auto scaling that lets you add and take away VMs from your application based on load metrics. The other part of making that work is balancing the incoming traffic across the VMs, and Google VPC supports several different kinds of load balancing. We'll consider those in the next section. </a:t>
            </a:r>
          </a:p>
        </p:txBody>
      </p:sp>
      <p:sp>
        <p:nvSpPr>
          <p:cNvPr id="4" name="Segnaposto piè di pagina 3">
            <a:extLst>
              <a:ext uri="{FF2B5EF4-FFF2-40B4-BE49-F238E27FC236}">
                <a16:creationId xmlns:a16="http://schemas.microsoft.com/office/drawing/2014/main" id="{71FB39D3-C823-4C9A-BCBE-541F6558EFE9}"/>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A144564B-52AE-4E55-90DE-198F4231C5E2}"/>
              </a:ext>
            </a:extLst>
          </p:cNvPr>
          <p:cNvSpPr>
            <a:spLocks noGrp="1"/>
          </p:cNvSpPr>
          <p:nvPr>
            <p:ph type="sldNum" sz="quarter" idx="12"/>
          </p:nvPr>
        </p:nvSpPr>
        <p:spPr/>
        <p:txBody>
          <a:bodyPr/>
          <a:lstStyle/>
          <a:p>
            <a:fld id="{F66540BB-AA57-4860-985D-555AFC019405}" type="slidenum">
              <a:rPr lang="en-US" smtClean="0"/>
              <a:t>77</a:t>
            </a:fld>
            <a:endParaRPr lang="en-US"/>
          </a:p>
        </p:txBody>
      </p:sp>
    </p:spTree>
    <p:extLst>
      <p:ext uri="{BB962C8B-B14F-4D97-AF65-F5344CB8AC3E}">
        <p14:creationId xmlns:p14="http://schemas.microsoft.com/office/powerpoint/2010/main" val="811688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E6B2B-7CC4-48E6-9A0F-FB0C95005AFF}"/>
              </a:ext>
            </a:extLst>
          </p:cNvPr>
          <p:cNvSpPr>
            <a:spLocks noGrp="1"/>
          </p:cNvSpPr>
          <p:nvPr>
            <p:ph type="title"/>
          </p:nvPr>
        </p:nvSpPr>
        <p:spPr/>
        <p:txBody>
          <a:bodyPr/>
          <a:lstStyle/>
          <a:p>
            <a:r>
              <a:rPr lang="it-IT" dirty="0"/>
              <a:t>Cloud storage</a:t>
            </a:r>
            <a:endParaRPr lang="en-US" dirty="0"/>
          </a:p>
        </p:txBody>
      </p:sp>
      <p:sp>
        <p:nvSpPr>
          <p:cNvPr id="3" name="Segnaposto contenuto 2">
            <a:extLst>
              <a:ext uri="{FF2B5EF4-FFF2-40B4-BE49-F238E27FC236}">
                <a16:creationId xmlns:a16="http://schemas.microsoft.com/office/drawing/2014/main" id="{12FA332D-9BBA-43CC-96F0-E4714400E6E4}"/>
              </a:ext>
            </a:extLst>
          </p:cNvPr>
          <p:cNvSpPr>
            <a:spLocks noGrp="1"/>
          </p:cNvSpPr>
          <p:nvPr>
            <p:ph idx="1"/>
          </p:nvPr>
        </p:nvSpPr>
        <p:spPr/>
        <p:txBody>
          <a:bodyPr>
            <a:normAutofit fontScale="47500" lnSpcReduction="20000"/>
          </a:bodyPr>
          <a:lstStyle/>
          <a:p>
            <a:r>
              <a:rPr lang="en-US" dirty="0"/>
              <a:t>Let's start with Google Cloud Storage. What's object storage? It's not the same as file storage, in which you manage your data as a hierarchy of folders. It's not the same as block storage, in which your operating system manages your data as chunks of disk. Instead, object storage means you save to your storage here, you keep this arbitrary bunch of bytes I give you and the storage lets you address it with a unique key. That's it. Often these unique keys are in the form of URLs which means object storage interacts nicely with Web technologies. Cloud Storage works just like that, except better. It's a fully managed scalable service. That means that you don't need to provision capacity ahead of time. Just make objects and the service stores them with high durability and high availability. You can use Cloud Storage for lots of things: serving website content, storing data for archival and disaster recovery, or distributing large data objects to your end users via Direct Download. Cloud Storage is not a file system because each of your objects in Cloud Storage has a URL. Each feels like a file in a lot of ways and that's okay to use the word "file" informally to describe your objects, but still it's not a file system. You would not use Cloud Storage as the root file system of your Linux box. Instead, Cloud Storage is comprised of buckets you create and configure and use to hold your storage objects. The storage objects are immutable, which means that you do not edit them in place but instead you create new versions. Cloud Storage always encrypts your data on the server side before it is written to disk and you don't pay extra for that. Also by default, data in-transit is encrypted using HTTPS. Speaking of transferring data, there are services you can use to get large amounts of data into Cloud Storage conveniently. We'll discuss them later in this module. Once they are in Cloud Storage, you can move them onwards to other GCP storage services. Just as I discussed, your Cloud Storage files are organized into buckets. When you create a bucket, you give it a globally unique name. You specify a geographic location where the bucket and its contents are stored and you choose a default storage class. Pick a location that minimizes latency for your users. In other words, if most of your users are in Europe, you probably want to pick a European location. Speaking of your users, there are several ways to control access to your objects and buckets. For most purposes, Cloud IAM is sufficient. Roles are inherited from project to bucket to object. If you need finer control, you can create access control lists - ACLs - that offer finer control. ACLs define who has access to your buckets and objects as well as what level of access they have. Each ACL consists of two pieces of information, a scope which defines who can perform the specified actions, for example, a specific user or group of users and a permission which defines what actions can be performed. For example, read or write. Remember I mentioned that Cloud Storage objects are immutable. You can turn on object versioning on your buckets if you want. If you do, Cloud Storage keeps a history of modifications. That is, it overrides or deletes all of the objects in the bucket. You can list the archived versions of an object, restore an object to an older state or permanently delete a version as needed. If you don't turn on object versioning, new always overrides old. What if versioning sounds good to you but you're worried about junk accumulating? Cloud Storage also offers lifecycle management policies. For example, you could tell Cloud Storage to delete objects older than 365 days. Or you could tell it to delete objects created before January 1, 2013 or keep only the three most recent versions of each object in a bucket that has versioning enabled. </a:t>
            </a:r>
          </a:p>
          <a:p>
            <a:r>
              <a:rPr lang="en-US" dirty="0"/>
              <a:t>Cloud Storage lets you choose among four different types of storage classes: Regional, Multi-regional, Nearline, and </a:t>
            </a:r>
            <a:r>
              <a:rPr lang="en-US" dirty="0" err="1"/>
              <a:t>Coldline</a:t>
            </a:r>
            <a:r>
              <a:rPr lang="en-US" dirty="0"/>
              <a:t>. Here's how to think about them. Multi-regional and Regional are high-performance object storage, whereas Nearline and </a:t>
            </a:r>
            <a:r>
              <a:rPr lang="en-US" dirty="0" err="1"/>
              <a:t>Coldline</a:t>
            </a:r>
            <a:r>
              <a:rPr lang="en-US" dirty="0"/>
              <a:t> are backup and archival storage. That's why I placed that heavy dividing line between these two groups. All of the storage classes are accessed in comparable ways using the cloud storage API and they all offer millisecond access times. Now, let's talk about how they differ. Regional storage lets you store your data in a specific GCP region: US Central one, Europe West one or Asia East one. It's cheaper than Multi-regional storage but it offers less redundancy. Multi-regional storage on the other hand, cost a bit more but it's Geo-redundant. That means you pick a broad geographical location like the United States, the European Union, or Asia and cloud storage stores your data in at least two geographic locations separated by at least 160 kilometers. Multi-regional storage is appropriate for storing frequently accessed data. For example, website content, interactive workloads, or data that's part of mobile and gaming applications. People use regional storage on the other hand, to store data close to their Compute Engine, virtual machines, or their Kubernetes engine clusters. That gives better performance for data-intensive computations. Nearline storage is a low-cost, highly durable service for storing infrequently accessed data. The storage class is a better choice than Multi-regional storage or Regional storage in scenarios where you plan to read or modify your data once a month or less on average. For example, if you want to continuously add files to cloud storage and plan to access those files once a month for analysis, Nearline storage is a great choice. </a:t>
            </a:r>
            <a:r>
              <a:rPr lang="en-US" dirty="0" err="1"/>
              <a:t>Coldline</a:t>
            </a:r>
            <a:r>
              <a:rPr lang="en-US" dirty="0"/>
              <a:t> storage is a very low cost, highly durable service for data archiving, online backup, and disaster recovery. </a:t>
            </a:r>
            <a:r>
              <a:rPr lang="en-US" dirty="0" err="1"/>
              <a:t>Coldline</a:t>
            </a:r>
            <a:r>
              <a:rPr lang="en-US" dirty="0"/>
              <a:t> storage is the best choice for data that you plan to access -at most - once a year. This is due to its slightly lower availability, 90-day minimum storage duration, costs for data access, and higher per operation costs. For example, if you want to archive data or have access to it in case of a disaster recovery event. Availability of these storage classes varies with Multi-regional having the highest availability of 99.95 percent followed by Regional with 99.9 percent and Nearline and </a:t>
            </a:r>
            <a:r>
              <a:rPr lang="en-US" dirty="0" err="1"/>
              <a:t>Coldline</a:t>
            </a:r>
            <a:r>
              <a:rPr lang="en-US" dirty="0"/>
              <a:t> with 99 percent. As for pricing, all storage classes incur a cost per gigabyte of data stored per month, with Multi-regional having the highest storage price and </a:t>
            </a:r>
            <a:r>
              <a:rPr lang="en-US" dirty="0" err="1"/>
              <a:t>Coldline</a:t>
            </a:r>
            <a:r>
              <a:rPr lang="en-US" dirty="0"/>
              <a:t> the lowest storage price. Egress and data transfer charges may also apply. In addition to those charges, Nearline storage also incurs an access fee per gigabyte of data read and </a:t>
            </a:r>
            <a:r>
              <a:rPr lang="en-US" dirty="0" err="1"/>
              <a:t>Coldline</a:t>
            </a:r>
            <a:r>
              <a:rPr lang="en-US" dirty="0"/>
              <a:t> storage incurs a higher fee per gigabyte of data read. Regardless of which storage class you choose, there are several ways to bring data into cloud storage. Many customers simply use </a:t>
            </a:r>
            <a:r>
              <a:rPr lang="en-US" dirty="0" err="1"/>
              <a:t>gsutil</a:t>
            </a:r>
            <a:r>
              <a:rPr lang="en-US" dirty="0"/>
              <a:t> which is the cloud storage command from this cloud SDK. You can also move data in with a drag and drop in the GCP console, if you use the Google Chrome browser. But what if you have to upload terabytes or even petabytes of data? Google Cloud platform offers the online storage transfer service and the offline transfer appliance to help. The storage transfer service lets you schedule and manage batch transfers to cloud storage from another cloud provider from a different cloud storage region or from an HTTPS endpoint. The transfer appliance is a </a:t>
            </a:r>
            <a:r>
              <a:rPr lang="en-US" dirty="0" err="1"/>
              <a:t>rackable</a:t>
            </a:r>
            <a:r>
              <a:rPr lang="en-US" dirty="0"/>
              <a:t>, high-capacity storage server that you lease from Google Cloud. You simply connect it to your network, load it with data, and then ship it to an upload facility where the data is uploaded to cloud storage. This service enables you to securely transfer up to a petabyte of data on a single appliance. As of this recording, it's still beta and it's not available everywhere. So, check the website for details. There are other ways of getting your data into cloud storage as this storage option is tightly integrated with many of the Google cloud platform products and services. For example, you can import and export tables from and to </a:t>
            </a:r>
            <a:r>
              <a:rPr lang="en-US" dirty="0" err="1"/>
              <a:t>BigQuery</a:t>
            </a:r>
            <a:r>
              <a:rPr lang="en-US" dirty="0"/>
              <a:t> as well as Cloud SQL. You can also store App Engine logs, cloud data store backups, and objects used by App Engine applications like images. Cloud storage can also store instant startup scripts, Compute Engine images, and objects used by Compute Engine applications. In short, cloud storage is often the ingestion point for data being moved into the cloud and is frequently the long-term storage location for data. </a:t>
            </a:r>
          </a:p>
          <a:p>
            <a:endParaRPr lang="en-US" dirty="0"/>
          </a:p>
        </p:txBody>
      </p:sp>
      <p:pic>
        <p:nvPicPr>
          <p:cNvPr id="4" name="Immagine 3">
            <a:extLst>
              <a:ext uri="{FF2B5EF4-FFF2-40B4-BE49-F238E27FC236}">
                <a16:creationId xmlns:a16="http://schemas.microsoft.com/office/drawing/2014/main" id="{C4C25477-AB7B-4810-A8C7-7CEB254D6E01}"/>
              </a:ext>
            </a:extLst>
          </p:cNvPr>
          <p:cNvPicPr>
            <a:picLocks noChangeAspect="1"/>
          </p:cNvPicPr>
          <p:nvPr/>
        </p:nvPicPr>
        <p:blipFill>
          <a:blip r:embed="rId2"/>
          <a:stretch>
            <a:fillRect/>
          </a:stretch>
        </p:blipFill>
        <p:spPr>
          <a:xfrm>
            <a:off x="4669552" y="155489"/>
            <a:ext cx="7340977" cy="3340272"/>
          </a:xfrm>
          <a:prstGeom prst="rect">
            <a:avLst/>
          </a:prstGeom>
        </p:spPr>
      </p:pic>
      <p:sp>
        <p:nvSpPr>
          <p:cNvPr id="5" name="Segnaposto piè di pagina 4">
            <a:extLst>
              <a:ext uri="{FF2B5EF4-FFF2-40B4-BE49-F238E27FC236}">
                <a16:creationId xmlns:a16="http://schemas.microsoft.com/office/drawing/2014/main" id="{C5869C35-1CD6-4F99-A543-C39B7F857A09}"/>
              </a:ext>
            </a:extLst>
          </p:cNvPr>
          <p:cNvSpPr>
            <a:spLocks noGrp="1"/>
          </p:cNvSpPr>
          <p:nvPr>
            <p:ph type="ftr" sz="quarter" idx="11"/>
          </p:nvPr>
        </p:nvSpPr>
        <p:spPr/>
        <p:txBody>
          <a:bodyPr/>
          <a:lstStyle/>
          <a:p>
            <a:r>
              <a:rPr lang="en-US"/>
              <a:t>BIG DATA (Modulo 2)</a:t>
            </a:r>
          </a:p>
        </p:txBody>
      </p:sp>
      <p:sp>
        <p:nvSpPr>
          <p:cNvPr id="6" name="Segnaposto numero diapositiva 5">
            <a:extLst>
              <a:ext uri="{FF2B5EF4-FFF2-40B4-BE49-F238E27FC236}">
                <a16:creationId xmlns:a16="http://schemas.microsoft.com/office/drawing/2014/main" id="{06070F44-AB5B-48E5-AEF2-B1A60AF6856A}"/>
              </a:ext>
            </a:extLst>
          </p:cNvPr>
          <p:cNvSpPr>
            <a:spLocks noGrp="1"/>
          </p:cNvSpPr>
          <p:nvPr>
            <p:ph type="sldNum" sz="quarter" idx="12"/>
          </p:nvPr>
        </p:nvSpPr>
        <p:spPr/>
        <p:txBody>
          <a:bodyPr/>
          <a:lstStyle/>
          <a:p>
            <a:fld id="{F66540BB-AA57-4860-985D-555AFC019405}" type="slidenum">
              <a:rPr lang="en-US" smtClean="0"/>
              <a:t>78</a:t>
            </a:fld>
            <a:endParaRPr lang="en-US"/>
          </a:p>
        </p:txBody>
      </p:sp>
    </p:spTree>
    <p:extLst>
      <p:ext uri="{BB962C8B-B14F-4D97-AF65-F5344CB8AC3E}">
        <p14:creationId xmlns:p14="http://schemas.microsoft.com/office/powerpoint/2010/main" val="3071498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79">
            <a:extLst>
              <a:ext uri="{FF2B5EF4-FFF2-40B4-BE49-F238E27FC236}">
                <a16:creationId xmlns:a16="http://schemas.microsoft.com/office/drawing/2014/main" id="{CF7388E3-8288-4BE6-B7EF-99D3AC1FA3DD}"/>
              </a:ext>
            </a:extLst>
          </p:cNvPr>
          <p:cNvSpPr/>
          <p:nvPr/>
        </p:nvSpPr>
        <p:spPr>
          <a:xfrm>
            <a:off x="2592910" y="3291840"/>
            <a:ext cx="1652905" cy="1830590"/>
          </a:xfrm>
          <a:prstGeom prst="ellipse">
            <a:avLst/>
          </a:prstGeom>
          <a:gradFill flip="none" rotWithShape="1">
            <a:gsLst>
              <a:gs pos="0">
                <a:srgbClr val="002060"/>
              </a:gs>
              <a:gs pos="50000">
                <a:schemeClr val="accent1">
                  <a:tint val="44500"/>
                  <a:satMod val="160000"/>
                </a:schemeClr>
              </a:gs>
              <a:gs pos="100000">
                <a:schemeClr val="bg1">
                  <a:alpha val="3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Rectangle 81">
            <a:extLst>
              <a:ext uri="{FF2B5EF4-FFF2-40B4-BE49-F238E27FC236}">
                <a16:creationId xmlns:a16="http://schemas.microsoft.com/office/drawing/2014/main" id="{82DBD963-F280-4746-9488-0E61C7F1884F}"/>
              </a:ext>
            </a:extLst>
          </p:cNvPr>
          <p:cNvSpPr/>
          <p:nvPr/>
        </p:nvSpPr>
        <p:spPr>
          <a:xfrm>
            <a:off x="2301803" y="3255470"/>
            <a:ext cx="2159987" cy="80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824C206-FEA0-4EBD-AD55-C27E1A737E8D}"/>
              </a:ext>
            </a:extLst>
          </p:cNvPr>
          <p:cNvSpPr/>
          <p:nvPr/>
        </p:nvSpPr>
        <p:spPr>
          <a:xfrm>
            <a:off x="7131916" y="4064577"/>
            <a:ext cx="3566160" cy="1097280"/>
          </a:xfrm>
          <a:prstGeom prst="rect">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Straight Connector 8">
            <a:extLst>
              <a:ext uri="{FF2B5EF4-FFF2-40B4-BE49-F238E27FC236}">
                <a16:creationId xmlns:a16="http://schemas.microsoft.com/office/drawing/2014/main" id="{D2388EA2-F316-42CA-AF22-AC79D8BF6AE4}"/>
              </a:ext>
            </a:extLst>
          </p:cNvPr>
          <p:cNvCxnSpPr>
            <a:cxnSpLocks/>
          </p:cNvCxnSpPr>
          <p:nvPr/>
        </p:nvCxnSpPr>
        <p:spPr>
          <a:xfrm>
            <a:off x="10694901" y="4060017"/>
            <a:ext cx="852403" cy="8514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33AC92-73BC-4F11-B960-66388860CC49}"/>
              </a:ext>
            </a:extLst>
          </p:cNvPr>
          <p:cNvCxnSpPr>
            <a:cxnSpLocks/>
          </p:cNvCxnSpPr>
          <p:nvPr/>
        </p:nvCxnSpPr>
        <p:spPr>
          <a:xfrm>
            <a:off x="7129606" y="4062787"/>
            <a:ext cx="849400" cy="849400"/>
          </a:xfrm>
          <a:prstGeom prst="line">
            <a:avLst/>
          </a:prstGeom>
          <a:ln w="6350">
            <a:solidFill>
              <a:schemeClr val="tx1"/>
            </a:solidFill>
            <a:prstDash val="sys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FB890F1E-3AC9-4230-BEC7-1977E4AA9645}"/>
              </a:ext>
            </a:extLst>
          </p:cNvPr>
          <p:cNvCxnSpPr>
            <a:cxnSpLocks/>
          </p:cNvCxnSpPr>
          <p:nvPr/>
        </p:nvCxnSpPr>
        <p:spPr>
          <a:xfrm>
            <a:off x="7133879" y="5164109"/>
            <a:ext cx="853440" cy="853440"/>
          </a:xfrm>
          <a:prstGeom prst="line">
            <a:avLst/>
          </a:prstGeom>
          <a:ln w="6350">
            <a:solidFill>
              <a:schemeClr val="tx1"/>
            </a:solidFill>
            <a:prstDash val="sys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2011ADB-379C-4332-9BE4-3E2B32A0073C}"/>
              </a:ext>
            </a:extLst>
          </p:cNvPr>
          <p:cNvCxnSpPr>
            <a:cxnSpLocks/>
          </p:cNvCxnSpPr>
          <p:nvPr/>
        </p:nvCxnSpPr>
        <p:spPr>
          <a:xfrm>
            <a:off x="10691726" y="5162146"/>
            <a:ext cx="853440" cy="853440"/>
          </a:xfrm>
          <a:prstGeom prst="line">
            <a:avLst/>
          </a:prstGeom>
          <a:ln w="6350">
            <a:solidFill>
              <a:schemeClr val="tx1"/>
            </a:solidFill>
            <a:prstDash val="sysDash"/>
          </a:ln>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50BF7B90-B4F1-4366-BB5D-4419683E1C0C}"/>
              </a:ext>
            </a:extLst>
          </p:cNvPr>
          <p:cNvSpPr/>
          <p:nvPr/>
        </p:nvSpPr>
        <p:spPr>
          <a:xfrm>
            <a:off x="7979006" y="4911493"/>
            <a:ext cx="3566160" cy="1097280"/>
          </a:xfrm>
          <a:prstGeom prst="rect">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4" name="Straight Connector 13">
            <a:extLst>
              <a:ext uri="{FF2B5EF4-FFF2-40B4-BE49-F238E27FC236}">
                <a16:creationId xmlns:a16="http://schemas.microsoft.com/office/drawing/2014/main" id="{52D8F580-EDD9-4058-9A75-14086FD849D7}"/>
              </a:ext>
            </a:extLst>
          </p:cNvPr>
          <p:cNvCxnSpPr>
            <a:cxnSpLocks/>
          </p:cNvCxnSpPr>
          <p:nvPr/>
        </p:nvCxnSpPr>
        <p:spPr>
          <a:xfrm>
            <a:off x="8913033" y="4390217"/>
            <a:ext cx="853440" cy="853440"/>
          </a:xfrm>
          <a:prstGeom prst="line">
            <a:avLst/>
          </a:prstGeom>
          <a:ln w="9525">
            <a:solidFill>
              <a:schemeClr val="accent2">
                <a:lumMod val="75000"/>
              </a:schemeClr>
            </a:solidFill>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785E8E03-39CD-45FC-BF65-DC76E4DEC9A9}"/>
              </a:ext>
            </a:extLst>
          </p:cNvPr>
          <p:cNvCxnSpPr>
            <a:cxnSpLocks/>
          </p:cNvCxnSpPr>
          <p:nvPr/>
        </p:nvCxnSpPr>
        <p:spPr>
          <a:xfrm>
            <a:off x="8907837" y="5154006"/>
            <a:ext cx="853440" cy="853440"/>
          </a:xfrm>
          <a:prstGeom prst="line">
            <a:avLst/>
          </a:prstGeom>
          <a:ln w="9525">
            <a:solidFill>
              <a:schemeClr val="accent2">
                <a:lumMod val="75000"/>
              </a:schemeClr>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8D0E5E27-A6C4-4364-97DC-FF242F15CE27}"/>
              </a:ext>
            </a:extLst>
          </p:cNvPr>
          <p:cNvCxnSpPr>
            <a:cxnSpLocks/>
            <a:stCxn id="6" idx="0"/>
            <a:endCxn id="6" idx="2"/>
          </p:cNvCxnSpPr>
          <p:nvPr/>
        </p:nvCxnSpPr>
        <p:spPr>
          <a:xfrm>
            <a:off x="9762086" y="4911493"/>
            <a:ext cx="0" cy="1097280"/>
          </a:xfrm>
          <a:prstGeom prst="line">
            <a:avLst/>
          </a:prstGeom>
          <a:ln w="9525">
            <a:solidFill>
              <a:schemeClr val="accent2">
                <a:lumMod val="75000"/>
              </a:schemeClr>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DB415024-31D7-4E75-BE37-7735623AFBC7}"/>
              </a:ext>
            </a:extLst>
          </p:cNvPr>
          <p:cNvCxnSpPr>
            <a:cxnSpLocks/>
            <a:stCxn id="7" idx="0"/>
            <a:endCxn id="7" idx="2"/>
          </p:cNvCxnSpPr>
          <p:nvPr/>
        </p:nvCxnSpPr>
        <p:spPr>
          <a:xfrm>
            <a:off x="8914996" y="4064577"/>
            <a:ext cx="0" cy="1097280"/>
          </a:xfrm>
          <a:prstGeom prst="line">
            <a:avLst/>
          </a:prstGeom>
          <a:ln w="9525">
            <a:solidFill>
              <a:schemeClr val="accent2">
                <a:lumMod val="75000"/>
              </a:schemeClr>
            </a:solidFill>
            <a:prstDash val="dash"/>
          </a:ln>
        </p:spPr>
        <p:style>
          <a:lnRef idx="1">
            <a:schemeClr val="accent2"/>
          </a:lnRef>
          <a:fillRef idx="0">
            <a:schemeClr val="accent2"/>
          </a:fillRef>
          <a:effectRef idx="0">
            <a:schemeClr val="accent2"/>
          </a:effectRef>
          <a:fontRef idx="minor">
            <a:schemeClr val="tx1"/>
          </a:fontRef>
        </p:style>
      </p:cxnSp>
      <p:sp>
        <p:nvSpPr>
          <p:cNvPr id="22" name="Oval 21">
            <a:extLst>
              <a:ext uri="{FF2B5EF4-FFF2-40B4-BE49-F238E27FC236}">
                <a16:creationId xmlns:a16="http://schemas.microsoft.com/office/drawing/2014/main" id="{39ACC526-9A13-4F7F-88B6-C0FF03774C80}"/>
              </a:ext>
            </a:extLst>
          </p:cNvPr>
          <p:cNvSpPr/>
          <p:nvPr/>
        </p:nvSpPr>
        <p:spPr>
          <a:xfrm>
            <a:off x="8867313" y="4344497"/>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3" name="Oval 22">
            <a:extLst>
              <a:ext uri="{FF2B5EF4-FFF2-40B4-BE49-F238E27FC236}">
                <a16:creationId xmlns:a16="http://schemas.microsoft.com/office/drawing/2014/main" id="{924AC433-CFCA-4171-B186-910FFAD066EC}"/>
              </a:ext>
            </a:extLst>
          </p:cNvPr>
          <p:cNvSpPr/>
          <p:nvPr/>
        </p:nvSpPr>
        <p:spPr>
          <a:xfrm>
            <a:off x="8867313" y="5117494"/>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4" name="Oval 23">
            <a:extLst>
              <a:ext uri="{FF2B5EF4-FFF2-40B4-BE49-F238E27FC236}">
                <a16:creationId xmlns:a16="http://schemas.microsoft.com/office/drawing/2014/main" id="{D3591F52-C903-4C6D-BB8A-3F37FFD505E7}"/>
              </a:ext>
            </a:extLst>
          </p:cNvPr>
          <p:cNvSpPr/>
          <p:nvPr/>
        </p:nvSpPr>
        <p:spPr>
          <a:xfrm>
            <a:off x="9715962" y="5971829"/>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5" name="Oval 24">
            <a:extLst>
              <a:ext uri="{FF2B5EF4-FFF2-40B4-BE49-F238E27FC236}">
                <a16:creationId xmlns:a16="http://schemas.microsoft.com/office/drawing/2014/main" id="{167757A6-B627-4180-BEFD-3E281E27A0F8}"/>
              </a:ext>
            </a:extLst>
          </p:cNvPr>
          <p:cNvSpPr/>
          <p:nvPr/>
        </p:nvSpPr>
        <p:spPr>
          <a:xfrm>
            <a:off x="9715962" y="519883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pic>
        <p:nvPicPr>
          <p:cNvPr id="27" name="Graphic 26">
            <a:extLst>
              <a:ext uri="{FF2B5EF4-FFF2-40B4-BE49-F238E27FC236}">
                <a16:creationId xmlns:a16="http://schemas.microsoft.com/office/drawing/2014/main" id="{192ADB68-CE3E-4682-ACFC-4AAE8D3FEF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10034" y="3493828"/>
            <a:ext cx="407613" cy="407613"/>
          </a:xfrm>
          <a:prstGeom prst="rect">
            <a:avLst/>
          </a:prstGeom>
        </p:spPr>
      </p:pic>
      <p:pic>
        <p:nvPicPr>
          <p:cNvPr id="29" name="Graphic 28">
            <a:extLst>
              <a:ext uri="{FF2B5EF4-FFF2-40B4-BE49-F238E27FC236}">
                <a16:creationId xmlns:a16="http://schemas.microsoft.com/office/drawing/2014/main" id="{6D12E35A-FBCA-44EC-B5A6-9A32149BC0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5285" y="3012152"/>
            <a:ext cx="1089082" cy="1089082"/>
          </a:xfrm>
          <a:prstGeom prst="rect">
            <a:avLst/>
          </a:prstGeom>
        </p:spPr>
      </p:pic>
      <p:pic>
        <p:nvPicPr>
          <p:cNvPr id="33" name="Graphic 32">
            <a:extLst>
              <a:ext uri="{FF2B5EF4-FFF2-40B4-BE49-F238E27FC236}">
                <a16:creationId xmlns:a16="http://schemas.microsoft.com/office/drawing/2014/main" id="{5239CD31-180A-483C-AD67-B1A45036F4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3165" y="3009006"/>
            <a:ext cx="1089082" cy="1089082"/>
          </a:xfrm>
          <a:prstGeom prst="rect">
            <a:avLst/>
          </a:prstGeom>
        </p:spPr>
      </p:pic>
      <p:pic>
        <p:nvPicPr>
          <p:cNvPr id="34" name="Graphic 33">
            <a:extLst>
              <a:ext uri="{FF2B5EF4-FFF2-40B4-BE49-F238E27FC236}">
                <a16:creationId xmlns:a16="http://schemas.microsoft.com/office/drawing/2014/main" id="{1A8AA799-CD2E-4D3A-98F3-4FAAB4F2E1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31134" y="3493827"/>
            <a:ext cx="407613" cy="407613"/>
          </a:xfrm>
          <a:prstGeom prst="rect">
            <a:avLst/>
          </a:prstGeom>
        </p:spPr>
      </p:pic>
      <p:pic>
        <p:nvPicPr>
          <p:cNvPr id="35" name="Graphic 34">
            <a:extLst>
              <a:ext uri="{FF2B5EF4-FFF2-40B4-BE49-F238E27FC236}">
                <a16:creationId xmlns:a16="http://schemas.microsoft.com/office/drawing/2014/main" id="{D021769C-E40F-4642-989E-8CA3BB7CAE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2584" y="3493192"/>
            <a:ext cx="407613" cy="407613"/>
          </a:xfrm>
          <a:prstGeom prst="rect">
            <a:avLst/>
          </a:prstGeom>
        </p:spPr>
      </p:pic>
      <p:cxnSp>
        <p:nvCxnSpPr>
          <p:cNvPr id="41" name="Straight Connector 40">
            <a:extLst>
              <a:ext uri="{FF2B5EF4-FFF2-40B4-BE49-F238E27FC236}">
                <a16:creationId xmlns:a16="http://schemas.microsoft.com/office/drawing/2014/main" id="{C7A06203-52C8-40BE-AABA-7F834FDA8FA1}"/>
              </a:ext>
            </a:extLst>
          </p:cNvPr>
          <p:cNvCxnSpPr>
            <a:cxnSpLocks/>
          </p:cNvCxnSpPr>
          <p:nvPr/>
        </p:nvCxnSpPr>
        <p:spPr>
          <a:xfrm>
            <a:off x="10706436" y="4074967"/>
            <a:ext cx="845604" cy="845604"/>
          </a:xfrm>
          <a:prstGeom prst="line">
            <a:avLst/>
          </a:prstGeom>
          <a:ln w="12700">
            <a:solidFill>
              <a:schemeClr val="tx1"/>
            </a:solidFill>
            <a:prstDash val="solid"/>
            <a:headEnd type="none"/>
            <a:tailEnd type="arrow"/>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2E2919F1-BA7A-422E-A04B-D9443561EB02}"/>
              </a:ext>
            </a:extLst>
          </p:cNvPr>
          <p:cNvCxnSpPr>
            <a:cxnSpLocks/>
          </p:cNvCxnSpPr>
          <p:nvPr/>
        </p:nvCxnSpPr>
        <p:spPr>
          <a:xfrm flipH="1">
            <a:off x="10699942" y="4076757"/>
            <a:ext cx="1" cy="1095490"/>
          </a:xfrm>
          <a:prstGeom prst="line">
            <a:avLst/>
          </a:prstGeom>
          <a:ln w="12700">
            <a:solidFill>
              <a:schemeClr val="tx1"/>
            </a:solidFill>
            <a:prstDash val="solid"/>
            <a:headEnd type="none"/>
            <a:tailEnd type="arrow"/>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9C0AF4A8-B265-4117-AAD3-15D177DC7601}"/>
              </a:ext>
            </a:extLst>
          </p:cNvPr>
          <p:cNvSpPr txBox="1"/>
          <p:nvPr/>
        </p:nvSpPr>
        <p:spPr>
          <a:xfrm>
            <a:off x="10672850" y="3898068"/>
            <a:ext cx="263214" cy="276999"/>
          </a:xfrm>
          <a:prstGeom prst="rect">
            <a:avLst/>
          </a:prstGeom>
          <a:noFill/>
        </p:spPr>
        <p:txBody>
          <a:bodyPr wrap="none" rtlCol="0">
            <a:spAutoFit/>
          </a:bodyPr>
          <a:lstStyle/>
          <a:p>
            <a:r>
              <a:rPr lang="it-IT" sz="1200" dirty="0"/>
              <a:t>0</a:t>
            </a:r>
          </a:p>
        </p:txBody>
      </p:sp>
      <p:sp>
        <p:nvSpPr>
          <p:cNvPr id="46" name="TextBox 45">
            <a:extLst>
              <a:ext uri="{FF2B5EF4-FFF2-40B4-BE49-F238E27FC236}">
                <a16:creationId xmlns:a16="http://schemas.microsoft.com/office/drawing/2014/main" id="{9E503289-C436-4065-B257-CED7E074976A}"/>
              </a:ext>
            </a:extLst>
          </p:cNvPr>
          <p:cNvSpPr txBox="1"/>
          <p:nvPr/>
        </p:nvSpPr>
        <p:spPr>
          <a:xfrm>
            <a:off x="10345511" y="4944115"/>
            <a:ext cx="388248" cy="276999"/>
          </a:xfrm>
          <a:prstGeom prst="rect">
            <a:avLst/>
          </a:prstGeom>
          <a:noFill/>
        </p:spPr>
        <p:txBody>
          <a:bodyPr wrap="none" rtlCol="0">
            <a:spAutoFit/>
          </a:bodyPr>
          <a:lstStyle/>
          <a:p>
            <a:r>
              <a:rPr lang="it-IT" sz="1200" dirty="0"/>
              <a:t>-60</a:t>
            </a:r>
          </a:p>
        </p:txBody>
      </p:sp>
      <p:sp>
        <p:nvSpPr>
          <p:cNvPr id="47" name="TextBox 46">
            <a:extLst>
              <a:ext uri="{FF2B5EF4-FFF2-40B4-BE49-F238E27FC236}">
                <a16:creationId xmlns:a16="http://schemas.microsoft.com/office/drawing/2014/main" id="{BD6EE213-16E1-46A1-A002-EA5D1220E30E}"/>
              </a:ext>
            </a:extLst>
          </p:cNvPr>
          <p:cNvSpPr txBox="1"/>
          <p:nvPr/>
        </p:nvSpPr>
        <p:spPr>
          <a:xfrm>
            <a:off x="11255420" y="4864219"/>
            <a:ext cx="341760" cy="276999"/>
          </a:xfrm>
          <a:prstGeom prst="rect">
            <a:avLst/>
          </a:prstGeom>
          <a:noFill/>
        </p:spPr>
        <p:txBody>
          <a:bodyPr wrap="none" rtlCol="0">
            <a:spAutoFit/>
          </a:bodyPr>
          <a:lstStyle/>
          <a:p>
            <a:r>
              <a:rPr lang="it-IT" sz="1200" dirty="0"/>
              <a:t>90</a:t>
            </a:r>
          </a:p>
        </p:txBody>
      </p:sp>
      <p:sp>
        <p:nvSpPr>
          <p:cNvPr id="52" name="TextBox 51">
            <a:extLst>
              <a:ext uri="{FF2B5EF4-FFF2-40B4-BE49-F238E27FC236}">
                <a16:creationId xmlns:a16="http://schemas.microsoft.com/office/drawing/2014/main" id="{28B7490D-C924-47FF-AD11-8655D444B629}"/>
              </a:ext>
            </a:extLst>
          </p:cNvPr>
          <p:cNvSpPr txBox="1"/>
          <p:nvPr/>
        </p:nvSpPr>
        <p:spPr>
          <a:xfrm>
            <a:off x="10345511" y="4240968"/>
            <a:ext cx="388248" cy="276999"/>
          </a:xfrm>
          <a:prstGeom prst="rect">
            <a:avLst/>
          </a:prstGeom>
          <a:noFill/>
        </p:spPr>
        <p:txBody>
          <a:bodyPr wrap="none" rtlCol="0">
            <a:spAutoFit/>
          </a:bodyPr>
          <a:lstStyle/>
          <a:p>
            <a:r>
              <a:rPr lang="it-IT" sz="1200" dirty="0"/>
              <a:t>-20</a:t>
            </a:r>
          </a:p>
        </p:txBody>
      </p:sp>
      <p:sp>
        <p:nvSpPr>
          <p:cNvPr id="54" name="Rectangle 53">
            <a:extLst>
              <a:ext uri="{FF2B5EF4-FFF2-40B4-BE49-F238E27FC236}">
                <a16:creationId xmlns:a16="http://schemas.microsoft.com/office/drawing/2014/main" id="{CCD9B2E2-DAA0-4668-93C2-0132770CBB58}"/>
              </a:ext>
            </a:extLst>
          </p:cNvPr>
          <p:cNvSpPr/>
          <p:nvPr/>
        </p:nvSpPr>
        <p:spPr>
          <a:xfrm>
            <a:off x="1627308" y="4063250"/>
            <a:ext cx="3566160" cy="1097280"/>
          </a:xfrm>
          <a:prstGeom prst="rect">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5" name="Straight Connector 54">
            <a:extLst>
              <a:ext uri="{FF2B5EF4-FFF2-40B4-BE49-F238E27FC236}">
                <a16:creationId xmlns:a16="http://schemas.microsoft.com/office/drawing/2014/main" id="{12572496-5C06-4674-8B17-8C6F97C89979}"/>
              </a:ext>
            </a:extLst>
          </p:cNvPr>
          <p:cNvCxnSpPr>
            <a:cxnSpLocks/>
          </p:cNvCxnSpPr>
          <p:nvPr/>
        </p:nvCxnSpPr>
        <p:spPr>
          <a:xfrm>
            <a:off x="5190293" y="4058690"/>
            <a:ext cx="852403" cy="8514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B8FE1B-C92F-4412-974C-D54D7BF63F3A}"/>
              </a:ext>
            </a:extLst>
          </p:cNvPr>
          <p:cNvCxnSpPr>
            <a:cxnSpLocks/>
          </p:cNvCxnSpPr>
          <p:nvPr/>
        </p:nvCxnSpPr>
        <p:spPr>
          <a:xfrm>
            <a:off x="1624998" y="4061460"/>
            <a:ext cx="849400" cy="849400"/>
          </a:xfrm>
          <a:prstGeom prst="line">
            <a:avLst/>
          </a:prstGeom>
          <a:ln w="6350">
            <a:solidFill>
              <a:schemeClr val="tx1"/>
            </a:solidFill>
            <a:prstDash val="sysDash"/>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2C2474D5-D353-4F5B-BA8F-B66BE6272777}"/>
              </a:ext>
            </a:extLst>
          </p:cNvPr>
          <p:cNvCxnSpPr>
            <a:cxnSpLocks/>
          </p:cNvCxnSpPr>
          <p:nvPr/>
        </p:nvCxnSpPr>
        <p:spPr>
          <a:xfrm>
            <a:off x="1629271" y="5162782"/>
            <a:ext cx="853440" cy="853440"/>
          </a:xfrm>
          <a:prstGeom prst="line">
            <a:avLst/>
          </a:prstGeom>
          <a:ln w="6350">
            <a:solidFill>
              <a:schemeClr val="tx1"/>
            </a:solidFill>
            <a:prstDash val="sysDash"/>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267D50F1-B51D-48EE-8057-8BF1007DD181}"/>
              </a:ext>
            </a:extLst>
          </p:cNvPr>
          <p:cNvCxnSpPr>
            <a:cxnSpLocks/>
          </p:cNvCxnSpPr>
          <p:nvPr/>
        </p:nvCxnSpPr>
        <p:spPr>
          <a:xfrm>
            <a:off x="5187118" y="5160819"/>
            <a:ext cx="853440" cy="853440"/>
          </a:xfrm>
          <a:prstGeom prst="line">
            <a:avLst/>
          </a:prstGeom>
          <a:ln w="6350">
            <a:solidFill>
              <a:schemeClr val="tx1"/>
            </a:solidFill>
            <a:prstDash val="sysDash"/>
          </a:ln>
        </p:spPr>
        <p:style>
          <a:lnRef idx="1">
            <a:schemeClr val="accent2"/>
          </a:lnRef>
          <a:fillRef idx="0">
            <a:schemeClr val="accent2"/>
          </a:fillRef>
          <a:effectRef idx="0">
            <a:schemeClr val="accent2"/>
          </a:effectRef>
          <a:fontRef idx="minor">
            <a:schemeClr val="tx1"/>
          </a:fontRef>
        </p:style>
      </p:cxnSp>
      <p:sp>
        <p:nvSpPr>
          <p:cNvPr id="59" name="Rectangle 58">
            <a:extLst>
              <a:ext uri="{FF2B5EF4-FFF2-40B4-BE49-F238E27FC236}">
                <a16:creationId xmlns:a16="http://schemas.microsoft.com/office/drawing/2014/main" id="{D964372E-1EE3-4FA8-871E-67714975EB05}"/>
              </a:ext>
            </a:extLst>
          </p:cNvPr>
          <p:cNvSpPr/>
          <p:nvPr/>
        </p:nvSpPr>
        <p:spPr>
          <a:xfrm>
            <a:off x="2474398" y="4910166"/>
            <a:ext cx="3566160" cy="1097280"/>
          </a:xfrm>
          <a:prstGeom prst="rect">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8" name="Graphic 67">
            <a:extLst>
              <a:ext uri="{FF2B5EF4-FFF2-40B4-BE49-F238E27FC236}">
                <a16:creationId xmlns:a16="http://schemas.microsoft.com/office/drawing/2014/main" id="{CB5FC398-2AC6-4F3D-973C-BBB25D313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5426" y="3492501"/>
            <a:ext cx="407613" cy="407613"/>
          </a:xfrm>
          <a:prstGeom prst="rect">
            <a:avLst/>
          </a:prstGeom>
        </p:spPr>
      </p:pic>
      <p:pic>
        <p:nvPicPr>
          <p:cNvPr id="69" name="Graphic 68">
            <a:extLst>
              <a:ext uri="{FF2B5EF4-FFF2-40B4-BE49-F238E27FC236}">
                <a16:creationId xmlns:a16="http://schemas.microsoft.com/office/drawing/2014/main" id="{A07A097B-785F-4CD8-8980-04933636DD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80677" y="3010825"/>
            <a:ext cx="1089082" cy="1089082"/>
          </a:xfrm>
          <a:prstGeom prst="rect">
            <a:avLst/>
          </a:prstGeom>
        </p:spPr>
      </p:pic>
      <p:pic>
        <p:nvPicPr>
          <p:cNvPr id="70" name="Graphic 69">
            <a:extLst>
              <a:ext uri="{FF2B5EF4-FFF2-40B4-BE49-F238E27FC236}">
                <a16:creationId xmlns:a16="http://schemas.microsoft.com/office/drawing/2014/main" id="{C6B17B7F-DE6A-4E15-AF98-0C2E002220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557" y="3007679"/>
            <a:ext cx="1089082" cy="1089082"/>
          </a:xfrm>
          <a:prstGeom prst="rect">
            <a:avLst/>
          </a:prstGeom>
        </p:spPr>
      </p:pic>
      <p:pic>
        <p:nvPicPr>
          <p:cNvPr id="71" name="Graphic 70">
            <a:extLst>
              <a:ext uri="{FF2B5EF4-FFF2-40B4-BE49-F238E27FC236}">
                <a16:creationId xmlns:a16="http://schemas.microsoft.com/office/drawing/2014/main" id="{E88303BB-1BDD-4C9F-93DA-ADC2706DEC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6526" y="3492500"/>
            <a:ext cx="407613" cy="407613"/>
          </a:xfrm>
          <a:prstGeom prst="rect">
            <a:avLst/>
          </a:prstGeom>
        </p:spPr>
      </p:pic>
      <p:pic>
        <p:nvPicPr>
          <p:cNvPr id="72" name="Graphic 71">
            <a:extLst>
              <a:ext uri="{FF2B5EF4-FFF2-40B4-BE49-F238E27FC236}">
                <a16:creationId xmlns:a16="http://schemas.microsoft.com/office/drawing/2014/main" id="{A3092CDF-D014-4F56-9616-C0CB90D2D9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7976" y="3491865"/>
            <a:ext cx="407613" cy="407613"/>
          </a:xfrm>
          <a:prstGeom prst="rect">
            <a:avLst/>
          </a:prstGeom>
        </p:spPr>
      </p:pic>
      <p:cxnSp>
        <p:nvCxnSpPr>
          <p:cNvPr id="73" name="Straight Connector 72">
            <a:extLst>
              <a:ext uri="{FF2B5EF4-FFF2-40B4-BE49-F238E27FC236}">
                <a16:creationId xmlns:a16="http://schemas.microsoft.com/office/drawing/2014/main" id="{331E6362-E35A-4F75-8406-D7E88FCD913A}"/>
              </a:ext>
            </a:extLst>
          </p:cNvPr>
          <p:cNvCxnSpPr>
            <a:cxnSpLocks/>
          </p:cNvCxnSpPr>
          <p:nvPr/>
        </p:nvCxnSpPr>
        <p:spPr>
          <a:xfrm>
            <a:off x="5201828" y="4073640"/>
            <a:ext cx="845604" cy="845604"/>
          </a:xfrm>
          <a:prstGeom prst="line">
            <a:avLst/>
          </a:prstGeom>
          <a:ln w="12700">
            <a:solidFill>
              <a:schemeClr val="tx1"/>
            </a:solidFill>
            <a:prstDash val="solid"/>
            <a:headEnd type="none"/>
            <a:tailEnd type="arrow"/>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F7242456-C756-4EBA-A1FD-9F7CF226C6F6}"/>
              </a:ext>
            </a:extLst>
          </p:cNvPr>
          <p:cNvCxnSpPr>
            <a:cxnSpLocks/>
          </p:cNvCxnSpPr>
          <p:nvPr/>
        </p:nvCxnSpPr>
        <p:spPr>
          <a:xfrm flipH="1">
            <a:off x="5195334" y="4075430"/>
            <a:ext cx="1" cy="1095490"/>
          </a:xfrm>
          <a:prstGeom prst="line">
            <a:avLst/>
          </a:prstGeom>
          <a:ln w="12700">
            <a:solidFill>
              <a:schemeClr val="tx1"/>
            </a:solidFill>
            <a:prstDash val="solid"/>
            <a:headEnd type="none"/>
            <a:tailEnd type="arrow"/>
          </a:ln>
        </p:spPr>
        <p:style>
          <a:lnRef idx="1">
            <a:schemeClr val="accent2"/>
          </a:lnRef>
          <a:fillRef idx="0">
            <a:schemeClr val="accent2"/>
          </a:fillRef>
          <a:effectRef idx="0">
            <a:schemeClr val="accent2"/>
          </a:effectRef>
          <a:fontRef idx="minor">
            <a:schemeClr val="tx1"/>
          </a:fontRef>
        </p:style>
      </p:cxnSp>
      <p:sp>
        <p:nvSpPr>
          <p:cNvPr id="75" name="TextBox 74">
            <a:extLst>
              <a:ext uri="{FF2B5EF4-FFF2-40B4-BE49-F238E27FC236}">
                <a16:creationId xmlns:a16="http://schemas.microsoft.com/office/drawing/2014/main" id="{83929C07-7FE0-4D0E-B87C-93B4900FDA45}"/>
              </a:ext>
            </a:extLst>
          </p:cNvPr>
          <p:cNvSpPr txBox="1"/>
          <p:nvPr/>
        </p:nvSpPr>
        <p:spPr>
          <a:xfrm>
            <a:off x="5168242" y="3896741"/>
            <a:ext cx="263214" cy="276999"/>
          </a:xfrm>
          <a:prstGeom prst="rect">
            <a:avLst/>
          </a:prstGeom>
          <a:noFill/>
        </p:spPr>
        <p:txBody>
          <a:bodyPr wrap="none" rtlCol="0">
            <a:spAutoFit/>
          </a:bodyPr>
          <a:lstStyle/>
          <a:p>
            <a:r>
              <a:rPr lang="it-IT" sz="1200" dirty="0"/>
              <a:t>0</a:t>
            </a:r>
          </a:p>
        </p:txBody>
      </p:sp>
      <p:sp>
        <p:nvSpPr>
          <p:cNvPr id="76" name="TextBox 75">
            <a:extLst>
              <a:ext uri="{FF2B5EF4-FFF2-40B4-BE49-F238E27FC236}">
                <a16:creationId xmlns:a16="http://schemas.microsoft.com/office/drawing/2014/main" id="{3D60C23F-CE8F-4C71-B434-8C885F13652E}"/>
              </a:ext>
            </a:extLst>
          </p:cNvPr>
          <p:cNvSpPr txBox="1"/>
          <p:nvPr/>
        </p:nvSpPr>
        <p:spPr>
          <a:xfrm>
            <a:off x="4840903" y="4942788"/>
            <a:ext cx="388248" cy="276999"/>
          </a:xfrm>
          <a:prstGeom prst="rect">
            <a:avLst/>
          </a:prstGeom>
          <a:noFill/>
        </p:spPr>
        <p:txBody>
          <a:bodyPr wrap="none" rtlCol="0">
            <a:spAutoFit/>
          </a:bodyPr>
          <a:lstStyle/>
          <a:p>
            <a:r>
              <a:rPr lang="it-IT" sz="1200" dirty="0"/>
              <a:t>-60</a:t>
            </a:r>
          </a:p>
        </p:txBody>
      </p:sp>
      <p:sp>
        <p:nvSpPr>
          <p:cNvPr id="77" name="TextBox 76">
            <a:extLst>
              <a:ext uri="{FF2B5EF4-FFF2-40B4-BE49-F238E27FC236}">
                <a16:creationId xmlns:a16="http://schemas.microsoft.com/office/drawing/2014/main" id="{6DC134EE-9785-4A68-9917-737FBE9C9A8F}"/>
              </a:ext>
            </a:extLst>
          </p:cNvPr>
          <p:cNvSpPr txBox="1"/>
          <p:nvPr/>
        </p:nvSpPr>
        <p:spPr>
          <a:xfrm>
            <a:off x="5750812" y="4862892"/>
            <a:ext cx="341760" cy="276999"/>
          </a:xfrm>
          <a:prstGeom prst="rect">
            <a:avLst/>
          </a:prstGeom>
          <a:noFill/>
        </p:spPr>
        <p:txBody>
          <a:bodyPr wrap="none" rtlCol="0">
            <a:spAutoFit/>
          </a:bodyPr>
          <a:lstStyle/>
          <a:p>
            <a:r>
              <a:rPr lang="it-IT" sz="1200" dirty="0"/>
              <a:t>90</a:t>
            </a:r>
          </a:p>
        </p:txBody>
      </p:sp>
      <p:sp>
        <p:nvSpPr>
          <p:cNvPr id="78" name="TextBox 77">
            <a:extLst>
              <a:ext uri="{FF2B5EF4-FFF2-40B4-BE49-F238E27FC236}">
                <a16:creationId xmlns:a16="http://schemas.microsoft.com/office/drawing/2014/main" id="{CD5F39A3-9933-4384-A804-218243FF2BA3}"/>
              </a:ext>
            </a:extLst>
          </p:cNvPr>
          <p:cNvSpPr txBox="1"/>
          <p:nvPr/>
        </p:nvSpPr>
        <p:spPr>
          <a:xfrm>
            <a:off x="4840903" y="4239641"/>
            <a:ext cx="388248" cy="276999"/>
          </a:xfrm>
          <a:prstGeom prst="rect">
            <a:avLst/>
          </a:prstGeom>
          <a:noFill/>
        </p:spPr>
        <p:txBody>
          <a:bodyPr wrap="none" rtlCol="0">
            <a:spAutoFit/>
          </a:bodyPr>
          <a:lstStyle/>
          <a:p>
            <a:r>
              <a:rPr lang="it-IT" sz="1200" dirty="0"/>
              <a:t>-20</a:t>
            </a:r>
          </a:p>
        </p:txBody>
      </p:sp>
    </p:spTree>
    <p:extLst>
      <p:ext uri="{BB962C8B-B14F-4D97-AF65-F5344CB8AC3E}">
        <p14:creationId xmlns:p14="http://schemas.microsoft.com/office/powerpoint/2010/main" val="875830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33D8A2B5-E0F6-4793-BA23-AD0A143AA55A}"/>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1AEC6569-B867-4857-A4EA-27C52579F77D}"/>
              </a:ext>
            </a:extLst>
          </p:cNvPr>
          <p:cNvSpPr>
            <a:spLocks noGrp="1"/>
          </p:cNvSpPr>
          <p:nvPr>
            <p:ph type="sldNum" sz="quarter" idx="12"/>
          </p:nvPr>
        </p:nvSpPr>
        <p:spPr/>
        <p:txBody>
          <a:bodyPr/>
          <a:lstStyle/>
          <a:p>
            <a:fld id="{F66540BB-AA57-4860-985D-555AFC019405}" type="slidenum">
              <a:rPr lang="en-US" smtClean="0"/>
              <a:t>8</a:t>
            </a:fld>
            <a:endParaRPr lang="en-US"/>
          </a:p>
        </p:txBody>
      </p:sp>
      <p:graphicFrame>
        <p:nvGraphicFramePr>
          <p:cNvPr id="4" name="Tabella 4">
            <a:extLst>
              <a:ext uri="{FF2B5EF4-FFF2-40B4-BE49-F238E27FC236}">
                <a16:creationId xmlns:a16="http://schemas.microsoft.com/office/drawing/2014/main" id="{5771BB0B-D037-43FA-926C-F7E06B6B9ED0}"/>
              </a:ext>
            </a:extLst>
          </p:cNvPr>
          <p:cNvGraphicFramePr>
            <a:graphicFrameLocks noGrp="1"/>
          </p:cNvGraphicFramePr>
          <p:nvPr>
            <p:ph idx="1"/>
            <p:extLst>
              <p:ext uri="{D42A27DB-BD31-4B8C-83A1-F6EECF244321}">
                <p14:modId xmlns:p14="http://schemas.microsoft.com/office/powerpoint/2010/main" val="3725605368"/>
              </p:ext>
            </p:extLst>
          </p:nvPr>
        </p:nvGraphicFramePr>
        <p:xfrm>
          <a:off x="184150" y="225425"/>
          <a:ext cx="11893549" cy="6496049"/>
        </p:xfrm>
        <a:graphic>
          <a:graphicData uri="http://schemas.openxmlformats.org/drawingml/2006/table">
            <a:tbl>
              <a:tblPr firstRow="1" bandRow="1">
                <a:tableStyleId>{1FECB4D8-DB02-4DC6-A0A2-4F2EBAE1DC90}</a:tableStyleId>
              </a:tblPr>
              <a:tblGrid>
                <a:gridCol w="2051910">
                  <a:extLst>
                    <a:ext uri="{9D8B030D-6E8A-4147-A177-3AD203B41FA5}">
                      <a16:colId xmlns:a16="http://schemas.microsoft.com/office/drawing/2014/main" val="3089458377"/>
                    </a:ext>
                  </a:extLst>
                </a:gridCol>
                <a:gridCol w="2572739">
                  <a:extLst>
                    <a:ext uri="{9D8B030D-6E8A-4147-A177-3AD203B41FA5}">
                      <a16:colId xmlns:a16="http://schemas.microsoft.com/office/drawing/2014/main" val="3181620920"/>
                    </a:ext>
                  </a:extLst>
                </a:gridCol>
                <a:gridCol w="3600735">
                  <a:extLst>
                    <a:ext uri="{9D8B030D-6E8A-4147-A177-3AD203B41FA5}">
                      <a16:colId xmlns:a16="http://schemas.microsoft.com/office/drawing/2014/main" val="2739143499"/>
                    </a:ext>
                  </a:extLst>
                </a:gridCol>
                <a:gridCol w="3668165">
                  <a:extLst>
                    <a:ext uri="{9D8B030D-6E8A-4147-A177-3AD203B41FA5}">
                      <a16:colId xmlns:a16="http://schemas.microsoft.com/office/drawing/2014/main" val="2093083626"/>
                    </a:ext>
                  </a:extLst>
                </a:gridCol>
              </a:tblGrid>
              <a:tr h="304502">
                <a:tc>
                  <a:txBody>
                    <a:bodyPr/>
                    <a:lstStyle/>
                    <a:p>
                      <a:r>
                        <a:rPr lang="it-IT" sz="1200" noProof="0" dirty="0">
                          <a:solidFill>
                            <a:schemeClr val="tx1"/>
                          </a:solidFill>
                          <a:latin typeface="Helvetica" panose="020B0604020202020204" pitchFamily="34" charset="0"/>
                          <a:cs typeface="Helvetica" panose="020B0604020202020204" pitchFamily="34" charset="0"/>
                        </a:rPr>
                        <a:t>Service</a:t>
                      </a:r>
                      <a:endParaRPr lang="en-US" sz="1200" noProof="0" dirty="0">
                        <a:solidFill>
                          <a:schemeClr val="tx1"/>
                        </a:solidFill>
                        <a:latin typeface="Helvetica" panose="020B0604020202020204" pitchFamily="34" charset="0"/>
                        <a:cs typeface="Helvetica" panose="020B0604020202020204" pitchFamily="34" charset="0"/>
                      </a:endParaRPr>
                    </a:p>
                  </a:txBody>
                  <a:tcPr/>
                </a:tc>
                <a:tc>
                  <a:txBody>
                    <a:bodyPr/>
                    <a:lstStyle/>
                    <a:p>
                      <a:r>
                        <a:rPr lang="en-US" sz="1200" noProof="0" dirty="0">
                          <a:solidFill>
                            <a:schemeClr val="tx1"/>
                          </a:solidFill>
                          <a:latin typeface="Helvetica" panose="020B0604020202020204" pitchFamily="34" charset="0"/>
                          <a:cs typeface="Helvetica" panose="020B0604020202020204" pitchFamily="34" charset="0"/>
                        </a:rPr>
                        <a:t>Google Cloud Platform</a:t>
                      </a:r>
                    </a:p>
                  </a:txBody>
                  <a:tcPr/>
                </a:tc>
                <a:tc>
                  <a:txBody>
                    <a:bodyPr/>
                    <a:lstStyle/>
                    <a:p>
                      <a:r>
                        <a:rPr lang="en-US" sz="1200" noProof="0" dirty="0">
                          <a:solidFill>
                            <a:schemeClr val="tx1"/>
                          </a:solidFill>
                          <a:latin typeface="Helvetica" panose="020B0604020202020204" pitchFamily="34" charset="0"/>
                          <a:cs typeface="Helvetica" panose="020B0604020202020204" pitchFamily="34" charset="0"/>
                        </a:rPr>
                        <a:t>Amazon AWS</a:t>
                      </a:r>
                    </a:p>
                  </a:txBody>
                  <a:tcPr/>
                </a:tc>
                <a:tc>
                  <a:txBody>
                    <a:bodyPr/>
                    <a:lstStyle/>
                    <a:p>
                      <a:r>
                        <a:rPr lang="en-US" sz="1200" b="1" kern="1200" dirty="0">
                          <a:solidFill>
                            <a:schemeClr val="tx1"/>
                          </a:solidFill>
                          <a:effectLst/>
                          <a:latin typeface="Helvetica" panose="020B0604020202020204" pitchFamily="34" charset="0"/>
                          <a:cs typeface="Helvetica" panose="020B0604020202020204" pitchFamily="34" charset="0"/>
                        </a:rPr>
                        <a:t>On-premises</a:t>
                      </a:r>
                      <a:endParaRPr lang="en-US" sz="1200" noProof="0" dirty="0">
                        <a:solidFill>
                          <a:schemeClr val="tx1"/>
                        </a:solidFill>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2922727"/>
                  </a:ext>
                </a:extLst>
              </a:tr>
              <a:tr h="7105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Computing &amp; Virtualization</a:t>
                      </a:r>
                    </a:p>
                  </a:txBody>
                  <a:tcPr>
                    <a:solidFill>
                      <a:schemeClr val="accent6">
                        <a:lumMod val="40000"/>
                        <a:lumOff val="60000"/>
                      </a:schemeClr>
                    </a:solidFill>
                  </a:tcPr>
                </a:tc>
                <a:tc>
                  <a:txBody>
                    <a:bodyPr/>
                    <a:lstStyle/>
                    <a:p>
                      <a:r>
                        <a:rPr lang="en-US" sz="1200" noProof="0" dirty="0">
                          <a:latin typeface="Helvetica" panose="020B0604020202020204" pitchFamily="34" charset="0"/>
                          <a:cs typeface="Helvetica" panose="020B0604020202020204" pitchFamily="34" charset="0"/>
                        </a:rPr>
                        <a:t>Docker + Kubernetes</a:t>
                      </a:r>
                    </a:p>
                  </a:txBody>
                  <a:tcPr>
                    <a:solidFill>
                      <a:schemeClr val="accent6">
                        <a:lumMod val="40000"/>
                        <a:lumOff val="60000"/>
                      </a:schemeClr>
                    </a:solidFill>
                  </a:tcPr>
                </a:tc>
                <a:tc>
                  <a:txBody>
                    <a:bodyPr/>
                    <a:lstStyle/>
                    <a:p>
                      <a:pPr marL="171450" indent="-171450">
                        <a:buFont typeface="Arial" panose="020B0604020202020204" pitchFamily="34" charset="0"/>
                        <a:buChar char="•"/>
                      </a:pPr>
                      <a:r>
                        <a:rPr lang="en-US" sz="1200" dirty="0">
                          <a:latin typeface="Helvetica" panose="020B0604020202020204" pitchFamily="34" charset="0"/>
                          <a:cs typeface="Helvetica" panose="020B0604020202020204" pitchFamily="34" charset="0"/>
                        </a:rPr>
                        <a:t>Docker through Elastic Container Service ECS</a:t>
                      </a:r>
                    </a:p>
                    <a:p>
                      <a:pPr marL="171450" indent="-171450">
                        <a:buFont typeface="Arial" panose="020B0604020202020204" pitchFamily="34" charset="0"/>
                        <a:buChar char="•"/>
                      </a:pPr>
                      <a:r>
                        <a:rPr lang="en-US" sz="1200" dirty="0">
                          <a:latin typeface="Helvetica" panose="020B0604020202020204" pitchFamily="34" charset="0"/>
                          <a:cs typeface="Helvetica" panose="020B0604020202020204" pitchFamily="34" charset="0"/>
                        </a:rPr>
                        <a:t>Kubernetes EKS </a:t>
                      </a:r>
                    </a:p>
                    <a:p>
                      <a:pPr marL="171450" indent="-171450">
                        <a:buFont typeface="Arial" panose="020B0604020202020204" pitchFamily="34" charset="0"/>
                        <a:buChar char="•"/>
                      </a:pPr>
                      <a:r>
                        <a:rPr lang="en-US" sz="1200" dirty="0">
                          <a:latin typeface="Helvetica" panose="020B0604020202020204" pitchFamily="34" charset="0"/>
                          <a:cs typeface="Helvetica" panose="020B0604020202020204" pitchFamily="34" charset="0"/>
                        </a:rPr>
                        <a:t>AWS Lambda</a:t>
                      </a:r>
                    </a:p>
                  </a:txBody>
                  <a:tcPr>
                    <a:solidFill>
                      <a:schemeClr val="accent6">
                        <a:lumMod val="40000"/>
                        <a:lumOff val="60000"/>
                      </a:schemeClr>
                    </a:solidFill>
                  </a:tcPr>
                </a:tc>
                <a:tc>
                  <a:txBody>
                    <a:bodyPr/>
                    <a:lstStyle/>
                    <a:p>
                      <a:r>
                        <a:rPr lang="it-IT" sz="1200" noProof="0" dirty="0">
                          <a:latin typeface="Helvetica" panose="020B0604020202020204" pitchFamily="34" charset="0"/>
                          <a:cs typeface="Helvetica" panose="020B0604020202020204" pitchFamily="34" charset="0"/>
                        </a:rPr>
                        <a:t>??</a:t>
                      </a:r>
                      <a:endParaRPr lang="en-US" sz="1200" noProof="0" dirty="0">
                        <a:latin typeface="Helvetica" panose="020B0604020202020204" pitchFamily="34" charset="0"/>
                        <a:cs typeface="Helvetica" panose="020B0604020202020204" pitchFamily="34" charset="0"/>
                      </a:endParaRPr>
                    </a:p>
                  </a:txBody>
                  <a:tcPr>
                    <a:solidFill>
                      <a:schemeClr val="accent6">
                        <a:lumMod val="40000"/>
                        <a:lumOff val="60000"/>
                      </a:schemeClr>
                    </a:solidFill>
                  </a:tcPr>
                </a:tc>
                <a:extLst>
                  <a:ext uri="{0D108BD9-81ED-4DB2-BD59-A6C34878D82A}">
                    <a16:rowId xmlns:a16="http://schemas.microsoft.com/office/drawing/2014/main" val="1111317200"/>
                  </a:ext>
                </a:extLst>
              </a:tr>
              <a:tr h="3045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Networking</a:t>
                      </a: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noProof="0" dirty="0">
                          <a:latin typeface="Helvetica" panose="020B0604020202020204" pitchFamily="34" charset="0"/>
                          <a:cs typeface="Helvetica" panose="020B0604020202020204" pitchFamily="34" charset="0"/>
                        </a:rPr>
                        <a:t>??</a:t>
                      </a:r>
                      <a:endParaRPr lang="en-US" sz="1200" noProof="0" dirty="0">
                        <a:latin typeface="Helvetica" panose="020B0604020202020204" pitchFamily="34" charset="0"/>
                        <a:cs typeface="Helvetica" panose="020B0604020202020204" pitchFamily="34" charset="0"/>
                      </a:endParaRPr>
                    </a:p>
                  </a:txBody>
                  <a:tcPr>
                    <a:solidFill>
                      <a:schemeClr val="accent6">
                        <a:lumMod val="40000"/>
                        <a:lumOff val="60000"/>
                      </a:schemeClr>
                    </a:solidFill>
                  </a:tcPr>
                </a:tc>
                <a:tc>
                  <a:txBody>
                    <a:bodyPr/>
                    <a:lstStyle/>
                    <a:p>
                      <a:pPr marL="171450" indent="-171450">
                        <a:buFont typeface="Arial" panose="020B0604020202020204" pitchFamily="34" charset="0"/>
                        <a:buChar char="•"/>
                      </a:pPr>
                      <a:r>
                        <a:rPr lang="en-US" sz="1200" dirty="0">
                          <a:latin typeface="Helvetica" panose="020B0604020202020204" pitchFamily="34" charset="0"/>
                          <a:cs typeface="Helvetica" panose="020B0604020202020204" pitchFamily="34" charset="0"/>
                        </a:rPr>
                        <a:t>Virtual private cloud VPC</a:t>
                      </a:r>
                      <a:endParaRPr lang="en-US" sz="1200" noProof="0" dirty="0">
                        <a:latin typeface="Helvetica" panose="020B0604020202020204" pitchFamily="34" charset="0"/>
                        <a:cs typeface="Helvetica" panose="020B0604020202020204" pitchFamily="34" charset="0"/>
                      </a:endParaRPr>
                    </a:p>
                  </a:txBody>
                  <a:tcPr>
                    <a:solidFill>
                      <a:schemeClr val="accent6">
                        <a:lumMod val="40000"/>
                        <a:lumOff val="60000"/>
                      </a:schemeClr>
                    </a:solidFill>
                  </a:tcPr>
                </a:tc>
                <a:tc>
                  <a:txBody>
                    <a:bodyPr/>
                    <a:lstStyle/>
                    <a:p>
                      <a:r>
                        <a:rPr lang="it-IT" sz="1200" noProof="0" dirty="0">
                          <a:latin typeface="Helvetica" panose="020B0604020202020204" pitchFamily="34" charset="0"/>
                          <a:cs typeface="Helvetica" panose="020B0604020202020204" pitchFamily="34" charset="0"/>
                        </a:rPr>
                        <a:t>??</a:t>
                      </a:r>
                      <a:endParaRPr lang="en-US" sz="1200" noProof="0" dirty="0">
                        <a:latin typeface="Helvetica" panose="020B0604020202020204" pitchFamily="34" charset="0"/>
                        <a:cs typeface="Helvetica" panose="020B0604020202020204" pitchFamily="34" charset="0"/>
                      </a:endParaRPr>
                    </a:p>
                  </a:txBody>
                  <a:tcPr>
                    <a:solidFill>
                      <a:schemeClr val="accent6">
                        <a:lumMod val="40000"/>
                        <a:lumOff val="60000"/>
                      </a:schemeClr>
                    </a:solidFill>
                  </a:tcPr>
                </a:tc>
                <a:extLst>
                  <a:ext uri="{0D108BD9-81ED-4DB2-BD59-A6C34878D82A}">
                    <a16:rowId xmlns:a16="http://schemas.microsoft.com/office/drawing/2014/main" val="1873823799"/>
                  </a:ext>
                </a:extLst>
              </a:tr>
              <a:tr h="2537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a:latin typeface="Helvetica" panose="020B0604020202020204" pitchFamily="34" charset="0"/>
                          <a:cs typeface="Helvetica" panose="020B0604020202020204" pitchFamily="34" charset="0"/>
                        </a:rPr>
                        <a:t>Storage</a:t>
                      </a:r>
                    </a:p>
                  </a:txBody>
                  <a:tcPr>
                    <a:solidFill>
                      <a:schemeClr val="accent6">
                        <a:lumMod val="40000"/>
                        <a:lumOff val="60000"/>
                      </a:schemeClr>
                    </a:solidFill>
                  </a:tcPr>
                </a:tc>
                <a:tc>
                  <a:txBody>
                    <a:bodyPr/>
                    <a:lstStyle/>
                    <a:p>
                      <a:r>
                        <a:rPr lang="en-US" sz="1200" noProof="0" dirty="0">
                          <a:latin typeface="Helvetica" panose="020B0604020202020204" pitchFamily="34" charset="0"/>
                          <a:cs typeface="Helvetica" panose="020B0604020202020204" pitchFamily="34" charset="0"/>
                        </a:rPr>
                        <a:t>File System</a:t>
                      </a:r>
                    </a:p>
                    <a:p>
                      <a:pPr marL="628650" lvl="1" indent="-171450">
                        <a:buFont typeface="Arial" panose="020B0604020202020204" pitchFamily="34" charset="0"/>
                        <a:buChar char="•"/>
                      </a:pPr>
                      <a:r>
                        <a:rPr lang="en-US" sz="1200" noProof="0" dirty="0">
                          <a:solidFill>
                            <a:srgbClr val="FF0000"/>
                          </a:solidFill>
                          <a:latin typeface="Helvetica" panose="020B0604020202020204" pitchFamily="34" charset="0"/>
                          <a:cs typeface="Helvetica" panose="020B0604020202020204" pitchFamily="34" charset="0"/>
                        </a:rPr>
                        <a:t>GFS (Colossus)</a:t>
                      </a:r>
                    </a:p>
                    <a:p>
                      <a:pPr marL="0" indent="0">
                        <a:buFont typeface="Arial" panose="020B0604020202020204" pitchFamily="34" charset="0"/>
                        <a:buNone/>
                      </a:pPr>
                      <a:r>
                        <a:rPr lang="en-US" sz="1200" noProof="0" dirty="0">
                          <a:latin typeface="Helvetica" panose="020B0604020202020204" pitchFamily="34" charset="0"/>
                          <a:cs typeface="Helvetica" panose="020B0604020202020204" pitchFamily="34" charset="0"/>
                        </a:rPr>
                        <a:t>Database</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Relational:</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u="none" strike="noStrike" kern="1200" baseline="0" dirty="0">
                          <a:solidFill>
                            <a:schemeClr val="dk1"/>
                          </a:solidFill>
                          <a:latin typeface="Helvetica" panose="020B0604020202020204" pitchFamily="34" charset="0"/>
                          <a:cs typeface="Helvetica" panose="020B0604020202020204" pitchFamily="34" charset="0"/>
                        </a:rPr>
                        <a:t>Cloud SQL</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u="none" strike="noStrike" kern="1200" baseline="0" dirty="0">
                          <a:solidFill>
                            <a:srgbClr val="FF0000"/>
                          </a:solidFill>
                          <a:latin typeface="Helvetica" panose="020B0604020202020204" pitchFamily="34" charset="0"/>
                          <a:cs typeface="Helvetica" panose="020B0604020202020204" pitchFamily="34" charset="0"/>
                        </a:rPr>
                        <a:t>Spanner</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NoSQL:</a:t>
                      </a:r>
                    </a:p>
                    <a:p>
                      <a:pPr marL="1200150" lvl="2" indent="-285750">
                        <a:buFont typeface="Arial" panose="020B0604020202020204" pitchFamily="34" charset="0"/>
                        <a:buChar char="•"/>
                      </a:pPr>
                      <a:r>
                        <a:rPr lang="en-US" sz="1200" b="0" u="none" strike="noStrike" kern="1200" baseline="0" dirty="0">
                          <a:solidFill>
                            <a:schemeClr val="dk1"/>
                          </a:solidFill>
                          <a:latin typeface="Helvetica" panose="020B0604020202020204" pitchFamily="34" charset="0"/>
                          <a:cs typeface="Helvetica" panose="020B0604020202020204" pitchFamily="34" charset="0"/>
                        </a:rPr>
                        <a:t>Cloud Datastore</a:t>
                      </a:r>
                    </a:p>
                    <a:p>
                      <a:pPr marL="1200150" lvl="2" indent="-285750">
                        <a:buFont typeface="Arial" panose="020B0604020202020204" pitchFamily="34" charset="0"/>
                        <a:buChar char="•"/>
                      </a:pPr>
                      <a:r>
                        <a:rPr lang="en-US" sz="1200" b="0" u="none" strike="noStrike" kern="1200" baseline="0" dirty="0">
                          <a:solidFill>
                            <a:srgbClr val="FF0000"/>
                          </a:solidFill>
                          <a:latin typeface="Helvetica" panose="020B0604020202020204" pitchFamily="34" charset="0"/>
                          <a:cs typeface="Helvetica" panose="020B0604020202020204" pitchFamily="34" charset="0"/>
                        </a:rPr>
                        <a:t>Bigtable</a:t>
                      </a:r>
                      <a:endParaRPr lang="en-US" sz="1200" b="0" i="0" u="none" strike="noStrike" kern="1200" baseline="0" dirty="0">
                        <a:solidFill>
                          <a:srgbClr val="FF0000"/>
                        </a:solidFill>
                        <a:latin typeface="Helvetica" panose="020B0604020202020204" pitchFamily="34" charset="0"/>
                        <a:ea typeface="+mn-ea"/>
                        <a:cs typeface="Helvetica" panose="020B0604020202020204" pitchFamily="34" charset="0"/>
                      </a:endParaRPr>
                    </a:p>
                    <a:p>
                      <a:pPr marL="0" indent="0">
                        <a:buFont typeface="Arial" panose="020B0604020202020204" pitchFamily="34" charset="0"/>
                        <a:buNone/>
                      </a:pPr>
                      <a:r>
                        <a:rPr lang="en-US" sz="1200" noProof="0" dirty="0">
                          <a:latin typeface="Helvetica" panose="020B0604020202020204" pitchFamily="34" charset="0"/>
                          <a:cs typeface="Helvetica" panose="020B0604020202020204" pitchFamily="34" charset="0"/>
                        </a:rPr>
                        <a:t>Object storage</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Cloud storage</a:t>
                      </a:r>
                    </a:p>
                  </a:txBody>
                  <a:tcPr>
                    <a:solidFill>
                      <a:schemeClr val="accent6">
                        <a:lumMod val="40000"/>
                        <a:lumOff val="60000"/>
                      </a:schemeClr>
                    </a:solidFill>
                  </a:tcPr>
                </a:tc>
                <a:tc>
                  <a:txBody>
                    <a:bodyPr/>
                    <a:lstStyle/>
                    <a:p>
                      <a:r>
                        <a:rPr lang="en-US" sz="1200" noProof="0" dirty="0">
                          <a:latin typeface="Helvetica" panose="020B0604020202020204" pitchFamily="34" charset="0"/>
                          <a:cs typeface="Helvetica" panose="020B0604020202020204" pitchFamily="34" charset="0"/>
                        </a:rPr>
                        <a:t>File System</a:t>
                      </a:r>
                    </a:p>
                    <a:p>
                      <a:pPr marL="742950" lvl="1" indent="-285750">
                        <a:buFont typeface="Arial" panose="020B0604020202020204" pitchFamily="34" charset="0"/>
                        <a:buChar char="•"/>
                      </a:pPr>
                      <a:r>
                        <a:rPr lang="en-US" sz="1200" b="0" u="none" strike="noStrike" kern="1200" baseline="0" dirty="0">
                          <a:solidFill>
                            <a:schemeClr val="dk1"/>
                          </a:solidFill>
                          <a:latin typeface="Helvetica" panose="020B0604020202020204" pitchFamily="34" charset="0"/>
                          <a:cs typeface="Helvetica" panose="020B0604020202020204" pitchFamily="34" charset="0"/>
                        </a:rPr>
                        <a:t>Elastic File System (EFS)</a:t>
                      </a:r>
                    </a:p>
                    <a:p>
                      <a:pPr marL="742950" lvl="1" indent="-285750">
                        <a:buFont typeface="Arial" panose="020B0604020202020204" pitchFamily="34" charset="0"/>
                        <a:buChar char="•"/>
                      </a:pPr>
                      <a:r>
                        <a:rPr lang="en-US" sz="1200" b="0" u="none" strike="noStrike" kern="1200" baseline="0" dirty="0">
                          <a:solidFill>
                            <a:schemeClr val="dk1"/>
                          </a:solidFill>
                          <a:latin typeface="Helvetica" panose="020B0604020202020204" pitchFamily="34" charset="0"/>
                          <a:cs typeface="Helvetica" panose="020B0604020202020204" pitchFamily="34" charset="0"/>
                        </a:rPr>
                        <a:t>Elastic Block Store (EBS)</a:t>
                      </a:r>
                    </a:p>
                    <a:p>
                      <a:pPr marL="0" indent="0">
                        <a:buFont typeface="Arial" panose="020B0604020202020204" pitchFamily="34" charset="0"/>
                        <a:buNone/>
                      </a:pPr>
                      <a:r>
                        <a:rPr lang="en-US" sz="1200" noProof="0" dirty="0">
                          <a:latin typeface="Helvetica" panose="020B0604020202020204" pitchFamily="34" charset="0"/>
                          <a:cs typeface="Helvetica" panose="020B0604020202020204" pitchFamily="34" charset="0"/>
                        </a:rPr>
                        <a:t>Database</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Relational: </a:t>
                      </a:r>
                    </a:p>
                    <a:p>
                      <a:pPr marL="1200150" lvl="2" indent="-285750">
                        <a:buFont typeface="Arial" panose="020B0604020202020204" pitchFamily="34" charset="0"/>
                        <a:buChar char="•"/>
                      </a:pPr>
                      <a:r>
                        <a:rPr lang="en-US" sz="1200" b="0" u="none" strike="noStrike" kern="1200" baseline="0" dirty="0">
                          <a:solidFill>
                            <a:schemeClr val="dk1"/>
                          </a:solidFill>
                          <a:latin typeface="Helvetica" panose="020B0604020202020204" pitchFamily="34" charset="0"/>
                          <a:cs typeface="Helvetica" panose="020B0604020202020204" pitchFamily="34" charset="0"/>
                        </a:rPr>
                        <a:t>Relational Data Service (RDS)</a:t>
                      </a:r>
                    </a:p>
                    <a:p>
                      <a:pPr marL="1200150" lvl="2" indent="-285750">
                        <a:buFont typeface="Arial" panose="020B0604020202020204" pitchFamily="34" charset="0"/>
                        <a:buChar char="•"/>
                      </a:pPr>
                      <a:r>
                        <a:rPr lang="en-US" sz="1200" b="0" u="none" strike="noStrike" kern="1200" baseline="0" dirty="0">
                          <a:solidFill>
                            <a:schemeClr val="dk1"/>
                          </a:solidFill>
                          <a:latin typeface="Helvetica" panose="020B0604020202020204" pitchFamily="34" charset="0"/>
                          <a:cs typeface="Helvetica" panose="020B0604020202020204" pitchFamily="34" charset="0"/>
                        </a:rPr>
                        <a:t>Aurora</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NoSQL: </a:t>
                      </a:r>
                    </a:p>
                    <a:p>
                      <a:pPr marL="1200150" lvl="2" indent="-285750">
                        <a:buFont typeface="Arial" panose="020B0604020202020204" pitchFamily="34" charset="0"/>
                        <a:buChar char="•"/>
                      </a:pPr>
                      <a:r>
                        <a:rPr lang="en-US" sz="1200" b="0" u="none" strike="noStrike" kern="1200" baseline="0" dirty="0">
                          <a:solidFill>
                            <a:schemeClr val="dk1"/>
                          </a:solidFill>
                          <a:latin typeface="Helvetica" panose="020B0604020202020204" pitchFamily="34" charset="0"/>
                          <a:cs typeface="Helvetica" panose="020B0604020202020204" pitchFamily="34" charset="0"/>
                        </a:rPr>
                        <a:t>DynamoDB</a:t>
                      </a:r>
                    </a:p>
                    <a:p>
                      <a:pPr marL="1200150" lvl="2" indent="-285750">
                        <a:buFont typeface="Arial" panose="020B0604020202020204" pitchFamily="34" charset="0"/>
                        <a:buChar char="•"/>
                      </a:pPr>
                      <a:r>
                        <a:rPr lang="en-US" sz="1200" b="0" u="none" strike="noStrike" kern="1200" baseline="0" dirty="0">
                          <a:solidFill>
                            <a:schemeClr val="dk1"/>
                          </a:solidFill>
                          <a:latin typeface="Helvetica" panose="020B0604020202020204" pitchFamily="34" charset="0"/>
                          <a:cs typeface="Helvetica" panose="020B0604020202020204" pitchFamily="34" charset="0"/>
                        </a:rPr>
                        <a:t>HBase</a:t>
                      </a:r>
                      <a:endParaRPr lang="en-US" sz="1200" dirty="0">
                        <a:latin typeface="Helvetica" panose="020B0604020202020204" pitchFamily="34" charset="0"/>
                        <a:cs typeface="Helvetica" panose="020B0604020202020204" pitchFamily="34" charset="0"/>
                      </a:endParaRPr>
                    </a:p>
                    <a:p>
                      <a:pPr marL="0" indent="0">
                        <a:buFont typeface="Arial" panose="020B0604020202020204" pitchFamily="34" charset="0"/>
                        <a:buNone/>
                      </a:pPr>
                      <a:r>
                        <a:rPr lang="en-US" sz="1200" noProof="0" dirty="0">
                          <a:latin typeface="Helvetica" panose="020B0604020202020204" pitchFamily="34" charset="0"/>
                          <a:cs typeface="Helvetica" panose="020B0604020202020204" pitchFamily="34" charset="0"/>
                        </a:rPr>
                        <a:t>Object storage</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S3</a:t>
                      </a:r>
                    </a:p>
                  </a:txBody>
                  <a:tcPr>
                    <a:solidFill>
                      <a:schemeClr val="accent6">
                        <a:lumMod val="40000"/>
                        <a:lumOff val="60000"/>
                      </a:schemeClr>
                    </a:solidFill>
                  </a:tcPr>
                </a:tc>
                <a:tc>
                  <a:txBody>
                    <a:bodyPr/>
                    <a:lstStyle/>
                    <a:p>
                      <a:r>
                        <a:rPr lang="en-US" sz="1200" noProof="0" dirty="0">
                          <a:latin typeface="Helvetica" panose="020B0604020202020204" pitchFamily="34" charset="0"/>
                          <a:cs typeface="Helvetica" panose="020B0604020202020204" pitchFamily="34" charset="0"/>
                        </a:rPr>
                        <a:t>File System</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HDFS</a:t>
                      </a:r>
                    </a:p>
                    <a:p>
                      <a:pPr marL="0" indent="0">
                        <a:buFont typeface="Arial" panose="020B0604020202020204" pitchFamily="34" charset="0"/>
                        <a:buNone/>
                      </a:pPr>
                      <a:r>
                        <a:rPr lang="en-US" sz="1200" noProof="0" dirty="0">
                          <a:latin typeface="Helvetica" panose="020B0604020202020204" pitchFamily="34" charset="0"/>
                          <a:cs typeface="Helvetica" panose="020B0604020202020204" pitchFamily="34" charset="0"/>
                        </a:rPr>
                        <a:t>Database</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Relational:</a:t>
                      </a:r>
                    </a:p>
                    <a:p>
                      <a:pPr marL="1085850" lvl="2"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Hive</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NoSQL:</a:t>
                      </a:r>
                    </a:p>
                    <a:p>
                      <a:pPr marL="1085850" lvl="2" indent="-171450">
                        <a:buFont typeface="Arial" panose="020B0604020202020204" pitchFamily="34" charset="0"/>
                        <a:buChar char="•"/>
                      </a:pPr>
                      <a:r>
                        <a:rPr lang="en-US" sz="1200" noProof="0" dirty="0" err="1">
                          <a:latin typeface="Helvetica" panose="020B0604020202020204" pitchFamily="34" charset="0"/>
                          <a:cs typeface="Helvetica" panose="020B0604020202020204" pitchFamily="34" charset="0"/>
                        </a:rPr>
                        <a:t>Hbase</a:t>
                      </a:r>
                      <a:endParaRPr lang="en-US" sz="1200" noProof="0" dirty="0">
                        <a:latin typeface="Helvetica" panose="020B0604020202020204" pitchFamily="34" charset="0"/>
                        <a:cs typeface="Helvetica" panose="020B0604020202020204" pitchFamily="34" charset="0"/>
                      </a:endParaRPr>
                    </a:p>
                    <a:p>
                      <a:pPr marL="0" indent="0">
                        <a:buFont typeface="Arial" panose="020B0604020202020204" pitchFamily="34" charset="0"/>
                        <a:buNone/>
                      </a:pPr>
                      <a:r>
                        <a:rPr lang="en-US" sz="1200" noProof="0" dirty="0">
                          <a:latin typeface="Helvetica" panose="020B0604020202020204" pitchFamily="34" charset="0"/>
                          <a:cs typeface="Helvetica" panose="020B0604020202020204" pitchFamily="34" charset="0"/>
                        </a:rPr>
                        <a:t>Object storage</a:t>
                      </a:r>
                    </a:p>
                    <a:p>
                      <a:pPr marL="628650" lvl="1" indent="-171450">
                        <a:buFont typeface="Arial" panose="020B0604020202020204" pitchFamily="34" charset="0"/>
                        <a:buChar char="•"/>
                      </a:pPr>
                      <a:r>
                        <a:rPr lang="en-US" sz="1200" noProof="0" dirty="0">
                          <a:latin typeface="Helvetica" panose="020B0604020202020204" pitchFamily="34" charset="0"/>
                          <a:cs typeface="Helvetica" panose="020B0604020202020204" pitchFamily="34" charset="0"/>
                        </a:rPr>
                        <a:t>??</a:t>
                      </a:r>
                    </a:p>
                  </a:txBody>
                  <a:tcPr>
                    <a:solidFill>
                      <a:schemeClr val="accent6">
                        <a:lumMod val="40000"/>
                        <a:lumOff val="60000"/>
                      </a:schemeClr>
                    </a:solidFill>
                  </a:tcPr>
                </a:tc>
                <a:extLst>
                  <a:ext uri="{0D108BD9-81ED-4DB2-BD59-A6C34878D82A}">
                    <a16:rowId xmlns:a16="http://schemas.microsoft.com/office/drawing/2014/main" val="1152973562"/>
                  </a:ext>
                </a:extLst>
              </a:tr>
              <a:tr h="9135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noProof="0" dirty="0" err="1">
                          <a:latin typeface="Helvetica" panose="020B0604020202020204" pitchFamily="34" charset="0"/>
                          <a:cs typeface="Helvetica" panose="020B0604020202020204" pitchFamily="34" charset="0"/>
                        </a:rPr>
                        <a:t>Ingestion</a:t>
                      </a:r>
                      <a:endParaRPr lang="en-US" sz="1200" noProof="0" dirty="0">
                        <a:latin typeface="Helvetica" panose="020B0604020202020204" pitchFamily="34" charset="0"/>
                        <a:cs typeface="Helvetica" panose="020B0604020202020204" pitchFamily="34" charset="0"/>
                      </a:endParaRP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Batch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Streaming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Batch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Streaming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Batch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Streaming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txBody>
                  <a:tcPr>
                    <a:solidFill>
                      <a:schemeClr val="accent2">
                        <a:lumMod val="40000"/>
                        <a:lumOff val="60000"/>
                      </a:schemeClr>
                    </a:solidFill>
                  </a:tcPr>
                </a:tc>
                <a:extLst>
                  <a:ext uri="{0D108BD9-81ED-4DB2-BD59-A6C34878D82A}">
                    <a16:rowId xmlns:a16="http://schemas.microsoft.com/office/drawing/2014/main" val="3992025109"/>
                  </a:ext>
                </a:extLst>
              </a:tr>
              <a:tr h="9135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Processing</a:t>
                      </a: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Batch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Streaming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Batch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Streaming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Batch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Spark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Streaming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
                      </a:r>
                    </a:p>
                  </a:txBody>
                  <a:tcPr>
                    <a:solidFill>
                      <a:schemeClr val="accent2">
                        <a:lumMod val="40000"/>
                        <a:lumOff val="60000"/>
                      </a:schemeClr>
                    </a:solidFill>
                  </a:tcPr>
                </a:tc>
                <a:extLst>
                  <a:ext uri="{0D108BD9-81ED-4DB2-BD59-A6C34878D82A}">
                    <a16:rowId xmlns:a16="http://schemas.microsoft.com/office/drawing/2014/main" val="209676775"/>
                  </a:ext>
                </a:extLst>
              </a:tr>
              <a:tr h="3045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Machine learning</a:t>
                      </a: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Helvetica" panose="020B0604020202020204" pitchFamily="34" charset="0"/>
                          <a:cs typeface="Helvetica" panose="020B0604020202020204" pitchFamily="34" charset="0"/>
                        </a:rPr>
                        <a:t>??</a:t>
                      </a:r>
                    </a:p>
                  </a:txBody>
                  <a:tcPr>
                    <a:solidFill>
                      <a:schemeClr val="accent2">
                        <a:lumMod val="40000"/>
                        <a:lumOff val="60000"/>
                      </a:schemeClr>
                    </a:solidFill>
                  </a:tcPr>
                </a:tc>
                <a:tc>
                  <a:txBody>
                    <a:bodyPr/>
                    <a:lstStyle/>
                    <a:p>
                      <a:r>
                        <a:rPr lang="en-US" sz="1200" noProof="0" dirty="0">
                          <a:latin typeface="Helvetica" panose="020B0604020202020204" pitchFamily="34" charset="0"/>
                          <a:cs typeface="Helvetica" panose="020B0604020202020204" pitchFamily="34" charset="0"/>
                        </a:rPr>
                        <a:t>??</a:t>
                      </a:r>
                    </a:p>
                  </a:txBody>
                  <a:tcPr>
                    <a:solidFill>
                      <a:schemeClr val="accent2">
                        <a:lumMod val="40000"/>
                        <a:lumOff val="60000"/>
                      </a:schemeClr>
                    </a:solidFill>
                  </a:tcPr>
                </a:tc>
                <a:tc>
                  <a:txBody>
                    <a:bodyPr/>
                    <a:lstStyle/>
                    <a:p>
                      <a:r>
                        <a:rPr lang="en-US" sz="1200" noProof="0" dirty="0">
                          <a:latin typeface="Helvetica" panose="020B0604020202020204" pitchFamily="34" charset="0"/>
                          <a:cs typeface="Helvetica" panose="020B0604020202020204" pitchFamily="34" charset="0"/>
                        </a:rPr>
                        <a:t>Spark ML</a:t>
                      </a:r>
                    </a:p>
                  </a:txBody>
                  <a:tcPr>
                    <a:solidFill>
                      <a:schemeClr val="accent2">
                        <a:lumMod val="40000"/>
                        <a:lumOff val="60000"/>
                      </a:schemeClr>
                    </a:solidFill>
                  </a:tcPr>
                </a:tc>
                <a:extLst>
                  <a:ext uri="{0D108BD9-81ED-4DB2-BD59-A6C34878D82A}">
                    <a16:rowId xmlns:a16="http://schemas.microsoft.com/office/drawing/2014/main" val="822171682"/>
                  </a:ext>
                </a:extLst>
              </a:tr>
              <a:tr h="5075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noProof="0" dirty="0" err="1">
                          <a:latin typeface="Helvetica" panose="020B0604020202020204" pitchFamily="34" charset="0"/>
                          <a:cs typeface="Helvetica" panose="020B0604020202020204" pitchFamily="34" charset="0"/>
                        </a:rPr>
                        <a:t>Serving</a:t>
                      </a:r>
                      <a:endParaRPr lang="en-US" sz="1200" noProof="0" dirty="0">
                        <a:latin typeface="Helvetica" panose="020B0604020202020204" pitchFamily="34" charset="0"/>
                        <a:cs typeface="Helvetica" panose="020B0604020202020204" pitchFamily="34" charset="0"/>
                      </a:endParaRP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noProof="0" dirty="0">
                          <a:latin typeface="Helvetica" panose="020B0604020202020204" pitchFamily="34" charset="0"/>
                          <a:cs typeface="Helvetica" panose="020B0604020202020204" pitchFamily="34" charset="0"/>
                        </a:rPr>
                        <a:t>SQL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Big query</a:t>
                      </a: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noProof="0" dirty="0">
                          <a:latin typeface="Helvetica" panose="020B0604020202020204" pitchFamily="34" charset="0"/>
                          <a:cs typeface="Helvetica" panose="020B0604020202020204" pitchFamily="34" charset="0"/>
                        </a:rPr>
                        <a:t>SQL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Athena</a:t>
                      </a:r>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noProof="0" dirty="0">
                          <a:latin typeface="Helvetica" panose="020B0604020202020204" pitchFamily="34" charset="0"/>
                          <a:cs typeface="Helvetica" panose="020B0604020202020204" pitchFamily="34" charset="0"/>
                        </a:rPr>
                        <a:t>SQL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latin typeface="Helvetica" panose="020B0604020202020204" pitchFamily="34" charset="0"/>
                          <a:cs typeface="Helvetica" panose="020B0604020202020204" pitchFamily="34" charset="0"/>
                        </a:rPr>
                        <a:t>Spark SQL</a:t>
                      </a:r>
                    </a:p>
                  </a:txBody>
                  <a:tcPr>
                    <a:solidFill>
                      <a:schemeClr val="accent2">
                        <a:lumMod val="40000"/>
                        <a:lumOff val="60000"/>
                      </a:schemeClr>
                    </a:solidFill>
                  </a:tcPr>
                </a:tc>
                <a:extLst>
                  <a:ext uri="{0D108BD9-81ED-4DB2-BD59-A6C34878D82A}">
                    <a16:rowId xmlns:a16="http://schemas.microsoft.com/office/drawing/2014/main" val="2195943050"/>
                  </a:ext>
                </a:extLst>
              </a:tr>
            </a:tbl>
          </a:graphicData>
        </a:graphic>
      </p:graphicFrame>
    </p:spTree>
    <p:extLst>
      <p:ext uri="{BB962C8B-B14F-4D97-AF65-F5344CB8AC3E}">
        <p14:creationId xmlns:p14="http://schemas.microsoft.com/office/powerpoint/2010/main" val="3459802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fence, outdoor, grass, tree&#10;&#10;Description automatically generated">
            <a:extLst>
              <a:ext uri="{FF2B5EF4-FFF2-40B4-BE49-F238E27FC236}">
                <a16:creationId xmlns:a16="http://schemas.microsoft.com/office/drawing/2014/main" id="{DF13A437-B4F5-4F03-9B41-395AFBC6A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1717988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A552A-C247-4DDA-8B21-2F53A00CFD5A}"/>
              </a:ext>
            </a:extLst>
          </p:cNvPr>
          <p:cNvSpPr>
            <a:spLocks noGrp="1"/>
          </p:cNvSpPr>
          <p:nvPr>
            <p:ph type="title"/>
          </p:nvPr>
        </p:nvSpPr>
        <p:spPr/>
        <p:txBody>
          <a:bodyPr/>
          <a:lstStyle/>
          <a:p>
            <a:r>
              <a:rPr lang="it-IT" dirty="0"/>
              <a:t>Cloud computing: history in brief</a:t>
            </a:r>
            <a:endParaRPr lang="en-US" dirty="0"/>
          </a:p>
        </p:txBody>
      </p:sp>
      <p:sp>
        <p:nvSpPr>
          <p:cNvPr id="3" name="Segnaposto contenuto 2">
            <a:extLst>
              <a:ext uri="{FF2B5EF4-FFF2-40B4-BE49-F238E27FC236}">
                <a16:creationId xmlns:a16="http://schemas.microsoft.com/office/drawing/2014/main" id="{FDB1AE05-CB05-4035-B473-4BCB4E8BBB0A}"/>
              </a:ext>
            </a:extLst>
          </p:cNvPr>
          <p:cNvSpPr>
            <a:spLocks noGrp="1"/>
          </p:cNvSpPr>
          <p:nvPr>
            <p:ph idx="1"/>
          </p:nvPr>
        </p:nvSpPr>
        <p:spPr/>
        <p:txBody>
          <a:bodyPr>
            <a:noAutofit/>
          </a:bodyPr>
          <a:lstStyle/>
          <a:p>
            <a:pPr marL="0" indent="0">
              <a:buNone/>
            </a:pPr>
            <a:r>
              <a:rPr lang="en-US" dirty="0"/>
              <a:t>The idea of computing as a service is far from new</a:t>
            </a:r>
          </a:p>
          <a:p>
            <a:pPr lvl="1"/>
            <a:r>
              <a:rPr lang="en-US" dirty="0"/>
              <a:t>Artificial intelligence pioneer Professor John McCarthy, speaking at MIT’s centennial celebration in 1961, </a:t>
            </a:r>
          </a:p>
          <a:p>
            <a:pPr lvl="2"/>
            <a:r>
              <a:rPr lang="en-US" i="1" dirty="0"/>
              <a:t>“Computing may someday be organized as a public utility just as the telephone system is a public utility. […] Each subscriber needs to pay only for the capacity he uses, but he has access to all programming languages characteristic of a very large system … The computer utility could become the basis of a new and important industry.” </a:t>
            </a:r>
          </a:p>
          <a:p>
            <a:pPr lvl="1"/>
            <a:endParaRPr lang="en-US" dirty="0"/>
          </a:p>
          <a:p>
            <a:pPr lvl="1"/>
            <a:r>
              <a:rPr lang="en-US" dirty="0"/>
              <a:t>1969 UCLA turned on the first node of ARPANET, Internet pioneer Leonard Kleinrock claimed that “as [computer networks] grow up and become more sophisticated, “computer utilities” will spread</a:t>
            </a:r>
          </a:p>
          <a:p>
            <a:pPr lvl="1"/>
            <a:endParaRPr lang="en-US" dirty="0"/>
          </a:p>
          <a:p>
            <a:pPr lvl="1"/>
            <a:r>
              <a:rPr lang="en-US" dirty="0"/>
              <a:t>1990s US, gigabit testbeds linked research laboratories. Researchers started to talk about meta-computers [237] — virtual computational systems created by linking components at different sites. </a:t>
            </a:r>
          </a:p>
          <a:p>
            <a:pPr lvl="1"/>
            <a:endParaRPr lang="en-US" dirty="0"/>
          </a:p>
          <a:p>
            <a:pPr lvl="1"/>
            <a:r>
              <a:rPr lang="en-US" dirty="0"/>
              <a:t>Physicists designing Large Hadron Collider (LHC) needed to federate computing systems at hundreds of sites to analyze petabytes of data. Developed LHC Computing Grid (LCG) [175], which enabled on-demand access to computing, storage, and other services [127] </a:t>
            </a:r>
          </a:p>
          <a:p>
            <a:pPr lvl="1"/>
            <a:endParaRPr lang="en-US" dirty="0"/>
          </a:p>
          <a:p>
            <a:pPr lvl="1"/>
            <a:r>
              <a:rPr lang="en-US" dirty="0"/>
              <a:t>2006 Emergence of cloud computing, a story of marketing, business model, and technological innovation</a:t>
            </a:r>
          </a:p>
          <a:p>
            <a:pPr lvl="2"/>
            <a:r>
              <a:rPr lang="en-US" dirty="0"/>
              <a:t>Cloud is driven by a transformation in demand (First successful IaaS emerged from an e-commerce provider)</a:t>
            </a:r>
          </a:p>
          <a:p>
            <a:pPr lvl="2"/>
            <a:r>
              <a:rPr lang="en-US" dirty="0"/>
              <a:t>Amazon was building hundreds of similar work-unit computing systems to support different services</a:t>
            </a:r>
          </a:p>
          <a:p>
            <a:pPr marL="0" indent="0">
              <a:buNone/>
            </a:pPr>
            <a:endParaRPr lang="en-US" dirty="0"/>
          </a:p>
        </p:txBody>
      </p:sp>
      <p:sp>
        <p:nvSpPr>
          <p:cNvPr id="4" name="Segnaposto piè di pagina 3">
            <a:extLst>
              <a:ext uri="{FF2B5EF4-FFF2-40B4-BE49-F238E27FC236}">
                <a16:creationId xmlns:a16="http://schemas.microsoft.com/office/drawing/2014/main" id="{106C6689-10E7-4918-B914-D72009670D37}"/>
              </a:ext>
            </a:extLst>
          </p:cNvPr>
          <p:cNvSpPr>
            <a:spLocks noGrp="1"/>
          </p:cNvSpPr>
          <p:nvPr>
            <p:ph type="ftr" sz="quarter" idx="11"/>
          </p:nvPr>
        </p:nvSpPr>
        <p:spPr/>
        <p:txBody>
          <a:bodyPr/>
          <a:lstStyle/>
          <a:p>
            <a:r>
              <a:rPr lang="en-US"/>
              <a:t>BIG DATA (Modulo 2)</a:t>
            </a:r>
          </a:p>
        </p:txBody>
      </p:sp>
      <p:sp>
        <p:nvSpPr>
          <p:cNvPr id="5" name="Segnaposto numero diapositiva 4">
            <a:extLst>
              <a:ext uri="{FF2B5EF4-FFF2-40B4-BE49-F238E27FC236}">
                <a16:creationId xmlns:a16="http://schemas.microsoft.com/office/drawing/2014/main" id="{57E20EA1-5B74-456F-A95E-70E3F52194FC}"/>
              </a:ext>
            </a:extLst>
          </p:cNvPr>
          <p:cNvSpPr>
            <a:spLocks noGrp="1"/>
          </p:cNvSpPr>
          <p:nvPr>
            <p:ph type="sldNum" sz="quarter" idx="12"/>
          </p:nvPr>
        </p:nvSpPr>
        <p:spPr/>
        <p:txBody>
          <a:bodyPr/>
          <a:lstStyle/>
          <a:p>
            <a:fld id="{F66540BB-AA57-4860-985D-555AFC019405}" type="slidenum">
              <a:rPr lang="en-US" smtClean="0"/>
              <a:t>9</a:t>
            </a:fld>
            <a:endParaRPr lang="en-US"/>
          </a:p>
        </p:txBody>
      </p:sp>
    </p:spTree>
    <p:extLst>
      <p:ext uri="{BB962C8B-B14F-4D97-AF65-F5344CB8AC3E}">
        <p14:creationId xmlns:p14="http://schemas.microsoft.com/office/powerpoint/2010/main" val="383297153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2389</TotalTime>
  <Words>30617</Words>
  <Application>Microsoft Office PowerPoint</Application>
  <PresentationFormat>Widescreen</PresentationFormat>
  <Paragraphs>1476</Paragraphs>
  <Slides>80</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Calibri</vt:lpstr>
      <vt:lpstr>Consolas</vt:lpstr>
      <vt:lpstr>Helvetica</vt:lpstr>
      <vt:lpstr>Tema di Office</vt:lpstr>
      <vt:lpstr>Cloud Architectures </vt:lpstr>
      <vt:lpstr>Material</vt:lpstr>
      <vt:lpstr>Cloud computing</vt:lpstr>
      <vt:lpstr>Cloud computing</vt:lpstr>
      <vt:lpstr>Roadmap proposal (10h)</vt:lpstr>
      <vt:lpstr>Roadmap proposal (10h)</vt:lpstr>
      <vt:lpstr>Data science</vt:lpstr>
      <vt:lpstr>PowerPoint Presentation</vt:lpstr>
      <vt:lpstr>Cloud computing: history in brief</vt:lpstr>
      <vt:lpstr>Cloud computing</vt:lpstr>
      <vt:lpstr>Vertically</vt:lpstr>
      <vt:lpstr>Cloud computing</vt:lpstr>
      <vt:lpstr>Cloud computing and big data</vt:lpstr>
      <vt:lpstr>IOT</vt:lpstr>
      <vt:lpstr>Data pipeline: Google Cloud</vt:lpstr>
      <vt:lpstr>Data pipeline: Amazon</vt:lpstr>
      <vt:lpstr>Regions</vt:lpstr>
      <vt:lpstr>Regions</vt:lpstr>
      <vt:lpstr>Compute</vt:lpstr>
      <vt:lpstr>Compute: Amazon EC2</vt:lpstr>
      <vt:lpstr>Storage</vt:lpstr>
      <vt:lpstr>Storage</vt:lpstr>
      <vt:lpstr>Storage: file system (or file storage)</vt:lpstr>
      <vt:lpstr>Storage: object storage</vt:lpstr>
      <vt:lpstr>Storage: block storage</vt:lpstr>
      <vt:lpstr>Storage: database</vt:lpstr>
      <vt:lpstr>Storage: cloud landscape</vt:lpstr>
      <vt:lpstr>Storage: Amazon</vt:lpstr>
      <vt:lpstr>Storage: Amazon</vt:lpstr>
      <vt:lpstr>Storage: Amazon</vt:lpstr>
      <vt:lpstr>Storage: Google File System (GFS)</vt:lpstr>
      <vt:lpstr>Storage: Google File System (GFS)</vt:lpstr>
      <vt:lpstr>Storage: Google File System (GFS)</vt:lpstr>
      <vt:lpstr>Replication vs Erasure Coding</vt:lpstr>
      <vt:lpstr>Replication vs Erasure Coding</vt:lpstr>
      <vt:lpstr>Storage: Google Cloud</vt:lpstr>
      <vt:lpstr>Storage: Google Cloud</vt:lpstr>
      <vt:lpstr>Storage: Google Big Table</vt:lpstr>
      <vt:lpstr>Storage: Google Big Table</vt:lpstr>
      <vt:lpstr>Storage: Google Big Table</vt:lpstr>
      <vt:lpstr>Storage: Google Big Table</vt:lpstr>
      <vt:lpstr>Storage: Data Migration</vt:lpstr>
      <vt:lpstr>What if we have EB of data?   AWS Snowmobile</vt:lpstr>
      <vt:lpstr>PowerPoint Presentation</vt:lpstr>
      <vt:lpstr>Analysis: Paradigms of Parallel Computing in Cloud</vt:lpstr>
      <vt:lpstr>Analysis: Batch Parallel Computing</vt:lpstr>
      <vt:lpstr>Analysis</vt:lpstr>
      <vt:lpstr>Analysis</vt:lpstr>
      <vt:lpstr>Analysis: Stream Parallel Computing</vt:lpstr>
      <vt:lpstr>Analysis: Stream Parallel Computing</vt:lpstr>
      <vt:lpstr>Analysis: Stream Parallel Computing</vt:lpstr>
      <vt:lpstr>Analysis: Machine Learning</vt:lpstr>
      <vt:lpstr>Analysis: Machine Learning</vt:lpstr>
      <vt:lpstr>Analysis: Machine Learning</vt:lpstr>
      <vt:lpstr>Serverless computing </vt:lpstr>
      <vt:lpstr>AWS Lambda</vt:lpstr>
      <vt:lpstr>Storage: NoSQL</vt:lpstr>
      <vt:lpstr>Networking</vt:lpstr>
      <vt:lpstr>PowerPoint Presentation</vt:lpstr>
      <vt:lpstr>PowerPoint Presentation</vt:lpstr>
      <vt:lpstr>PowerPoint Presentation</vt:lpstr>
      <vt:lpstr>Storage: file system</vt:lpstr>
      <vt:lpstr>PowerPoint Presentation</vt:lpstr>
      <vt:lpstr>PowerPoint Presentation</vt:lpstr>
      <vt:lpstr>Data pipeline</vt:lpstr>
      <vt:lpstr>Personal data</vt:lpstr>
      <vt:lpstr>Data center</vt:lpstr>
      <vt:lpstr>Cloud</vt:lpstr>
      <vt:lpstr>Machine learning</vt:lpstr>
      <vt:lpstr>Link utili</vt:lpstr>
      <vt:lpstr>The reason behind cloud</vt:lpstr>
      <vt:lpstr>PowerPoint Presentation</vt:lpstr>
      <vt:lpstr>PowerPoint Presentation</vt:lpstr>
      <vt:lpstr>PowerPoint Presentation</vt:lpstr>
      <vt:lpstr>Google cloud platform</vt:lpstr>
      <vt:lpstr>Networking</vt:lpstr>
      <vt:lpstr>Compute engine</vt:lpstr>
      <vt:lpstr>Cloud storage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Architectures</dc:title>
  <dc:creator>Matteo Francia</dc:creator>
  <cp:lastModifiedBy>Matteo Francia</cp:lastModifiedBy>
  <cp:revision>139</cp:revision>
  <dcterms:created xsi:type="dcterms:W3CDTF">2020-07-20T12:53:21Z</dcterms:created>
  <dcterms:modified xsi:type="dcterms:W3CDTF">2021-01-26T08:17:31Z</dcterms:modified>
</cp:coreProperties>
</file>